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58" r:id="rId3"/>
    <p:sldId id="259" r:id="rId4"/>
    <p:sldId id="308" r:id="rId5"/>
    <p:sldId id="297" r:id="rId6"/>
    <p:sldId id="309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83" autoAdjust="0"/>
    <p:restoredTop sz="94660"/>
  </p:normalViewPr>
  <p:slideViewPr>
    <p:cSldViewPr>
      <p:cViewPr varScale="1">
        <p:scale>
          <a:sx n="96" d="100"/>
          <a:sy n="96" d="100"/>
        </p:scale>
        <p:origin x="92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6" Type="http://schemas.openxmlformats.org/officeDocument/2006/relationships/image" Target="../media/image53.wmf"/><Relationship Id="rId5" Type="http://schemas.openxmlformats.org/officeDocument/2006/relationships/image" Target="../media/image52.wmf"/><Relationship Id="rId4" Type="http://schemas.openxmlformats.org/officeDocument/2006/relationships/image" Target="../media/image5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ZERO AND NEGATIVE EXPONENT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3912F-84D0-45A2-AA6F-0EB63ECFB14F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6E439E-0625-445B-BDA5-391B50BDBE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ZERO AND NEGATIVE EXPONENT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B2E5F-FCC9-46D9-92BB-21BF556528A3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25194-D0B3-4E3C-935D-F30A7CD7F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ZERO AND NEGATIVE EXPONENT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ZERO AND NEGATIVE EXPONENT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ZERO AND NEGATIVE EXPONENT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931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645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33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50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487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1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1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1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6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3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BCC1D-6D34-4BB4-81AD-D94EC416E488}" type="datetimeFigureOut">
              <a:rPr lang="en-US" smtClean="0"/>
              <a:pPr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8A224-2CD8-4A9D-A892-02EFAF660A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7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2.pn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35.wmf"/><Relationship Id="rId3" Type="http://schemas.openxmlformats.org/officeDocument/2006/relationships/image" Target="../media/image2.png"/><Relationship Id="rId7" Type="http://schemas.openxmlformats.org/officeDocument/2006/relationships/image" Target="../media/image32.wmf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3.bin"/><Relationship Id="rId11" Type="http://schemas.openxmlformats.org/officeDocument/2006/relationships/image" Target="../media/image34.wmf"/><Relationship Id="rId5" Type="http://schemas.openxmlformats.org/officeDocument/2006/relationships/image" Target="../media/image31.wmf"/><Relationship Id="rId10" Type="http://schemas.openxmlformats.org/officeDocument/2006/relationships/oleObject" Target="../embeddings/oleObject35.bin"/><Relationship Id="rId4" Type="http://schemas.openxmlformats.org/officeDocument/2006/relationships/oleObject" Target="../embeddings/oleObject32.bin"/><Relationship Id="rId9" Type="http://schemas.openxmlformats.org/officeDocument/2006/relationships/image" Target="../media/image33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13" Type="http://schemas.openxmlformats.org/officeDocument/2006/relationships/image" Target="../media/image40.wmf"/><Relationship Id="rId3" Type="http://schemas.openxmlformats.org/officeDocument/2006/relationships/image" Target="../media/image2.png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2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image" Target="../media/image46.wmf"/><Relationship Id="rId3" Type="http://schemas.openxmlformats.org/officeDocument/2006/relationships/image" Target="../media/image2.png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5" Type="http://schemas.openxmlformats.org/officeDocument/2006/relationships/image" Target="../media/image47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4.wmf"/><Relationship Id="rId14" Type="http://schemas.openxmlformats.org/officeDocument/2006/relationships/oleObject" Target="../embeddings/oleObject48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13" Type="http://schemas.openxmlformats.org/officeDocument/2006/relationships/image" Target="../media/image52.wmf"/><Relationship Id="rId3" Type="http://schemas.openxmlformats.org/officeDocument/2006/relationships/image" Target="../media/image2.png"/><Relationship Id="rId7" Type="http://schemas.openxmlformats.org/officeDocument/2006/relationships/image" Target="../media/image49.wmf"/><Relationship Id="rId12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51.wmf"/><Relationship Id="rId5" Type="http://schemas.openxmlformats.org/officeDocument/2006/relationships/image" Target="../media/image48.wmf"/><Relationship Id="rId15" Type="http://schemas.openxmlformats.org/officeDocument/2006/relationships/image" Target="../media/image53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50.wmf"/><Relationship Id="rId14" Type="http://schemas.openxmlformats.org/officeDocument/2006/relationships/oleObject" Target="../embeddings/oleObject5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8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3.wmf"/><Relationship Id="rId3" Type="http://schemas.openxmlformats.org/officeDocument/2006/relationships/image" Target="../media/image2.png"/><Relationship Id="rId7" Type="http://schemas.openxmlformats.org/officeDocument/2006/relationships/image" Target="../media/image10.wmf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wmf"/><Relationship Id="rId5" Type="http://schemas.openxmlformats.org/officeDocument/2006/relationships/image" Target="../media/image9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14.wmf"/><Relationship Id="rId10" Type="http://schemas.openxmlformats.org/officeDocument/2006/relationships/image" Target="../media/image16.wmf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2.wmf"/><Relationship Id="rId3" Type="http://schemas.openxmlformats.org/officeDocument/2006/relationships/image" Target="../media/image2.png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3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1.wmf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2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24.wmf"/><Relationship Id="rId10" Type="http://schemas.openxmlformats.org/officeDocument/2006/relationships/image" Target="../media/image26.wmf"/><Relationship Id="rId4" Type="http://schemas.openxmlformats.org/officeDocument/2006/relationships/oleObject" Target="../embeddings/oleObject24.bin"/><Relationship Id="rId9" Type="http://schemas.openxmlformats.org/officeDocument/2006/relationships/oleObject" Target="../embeddings/oleObject2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Adding and Subtracting Rational Expressions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Unit 11 Lesson 4</a:t>
            </a:r>
          </a:p>
        </p:txBody>
      </p:sp>
      <p:pic>
        <p:nvPicPr>
          <p:cNvPr id="7" name="Picture 2" descr="C:\Users\nicart\Dropbox\algebra 1\Horizontal 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" y="691223"/>
            <a:ext cx="8229600" cy="10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57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2: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rational expressions with different denominator.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4934" name="Object 6"/>
          <p:cNvGraphicFramePr>
            <a:graphicFrameLocks noChangeAspect="1"/>
          </p:cNvGraphicFramePr>
          <p:nvPr/>
        </p:nvGraphicFramePr>
        <p:xfrm>
          <a:off x="457200" y="1352550"/>
          <a:ext cx="234141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8" name="Equation" r:id="rId4" imgW="990360" imgH="419040" progId="Equation.DSMT4">
                  <p:embed/>
                </p:oleObj>
              </mc:Choice>
              <mc:Fallback>
                <p:oleObj name="Equation" r:id="rId4" imgW="990360" imgH="419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352550"/>
                        <a:ext cx="234141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35" name="Object 7"/>
          <p:cNvGraphicFramePr>
            <a:graphicFrameLocks noChangeAspect="1"/>
          </p:cNvGraphicFramePr>
          <p:nvPr/>
        </p:nvGraphicFramePr>
        <p:xfrm>
          <a:off x="4513006" y="1352550"/>
          <a:ext cx="2268794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39" name="Equation" r:id="rId6" imgW="901440" imgH="393480" progId="Equation.DSMT4">
                  <p:embed/>
                </p:oleObj>
              </mc:Choice>
              <mc:Fallback>
                <p:oleObj name="Equation" r:id="rId6" imgW="90144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3006" y="1352550"/>
                        <a:ext cx="2268794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36" name="Object 8"/>
          <p:cNvGraphicFramePr>
            <a:graphicFrameLocks noChangeAspect="1"/>
          </p:cNvGraphicFramePr>
          <p:nvPr/>
        </p:nvGraphicFramePr>
        <p:xfrm>
          <a:off x="457199" y="2901221"/>
          <a:ext cx="2133601" cy="1005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0" name="Equation" r:id="rId8" imgW="888840" imgH="419040" progId="Equation.DSMT4">
                  <p:embed/>
                </p:oleObj>
              </mc:Choice>
              <mc:Fallback>
                <p:oleObj name="Equation" r:id="rId8" imgW="888840" imgH="41904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2901221"/>
                        <a:ext cx="2133601" cy="100584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937" name="Object 9"/>
          <p:cNvGraphicFramePr>
            <a:graphicFrameLocks noChangeAspect="1"/>
          </p:cNvGraphicFramePr>
          <p:nvPr/>
        </p:nvGraphicFramePr>
        <p:xfrm>
          <a:off x="4546601" y="2872920"/>
          <a:ext cx="233270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41" name="Equation" r:id="rId10" imgW="927000" imgH="393480" progId="Equation.DSMT4">
                  <p:embed/>
                </p:oleObj>
              </mc:Choice>
              <mc:Fallback>
                <p:oleObj name="Equation" r:id="rId10" imgW="92700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6601" y="2872920"/>
                        <a:ext cx="2332703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4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4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4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2: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rational expressions with different denominator.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2285094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LCD:</a:t>
            </a:r>
          </a:p>
        </p:txBody>
      </p:sp>
      <p:sp>
        <p:nvSpPr>
          <p:cNvPr id="12595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5958" name="Object 6"/>
          <p:cNvGraphicFramePr>
            <a:graphicFrameLocks noChangeAspect="1"/>
          </p:cNvGraphicFramePr>
          <p:nvPr/>
        </p:nvGraphicFramePr>
        <p:xfrm>
          <a:off x="5410200" y="2266949"/>
          <a:ext cx="914400" cy="447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7" name="Equation" r:id="rId4" imgW="469900" imgH="228600" progId="Equation.DSMT4">
                  <p:embed/>
                </p:oleObj>
              </mc:Choice>
              <mc:Fallback>
                <p:oleObj name="Equation" r:id="rId4" imgW="46990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266949"/>
                        <a:ext cx="914400" cy="4478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6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5960" name="Object 8"/>
          <p:cNvGraphicFramePr>
            <a:graphicFrameLocks noChangeAspect="1"/>
          </p:cNvGraphicFramePr>
          <p:nvPr/>
        </p:nvGraphicFramePr>
        <p:xfrm>
          <a:off x="609600" y="3028950"/>
          <a:ext cx="1752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8" name="Equation" r:id="rId6" imgW="876300" imgH="419100" progId="Equation.DSMT4">
                  <p:embed/>
                </p:oleObj>
              </mc:Choice>
              <mc:Fallback>
                <p:oleObj name="Equation" r:id="rId6" imgW="876300" imgH="4191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028950"/>
                        <a:ext cx="17526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6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5962" name="Object 10"/>
          <p:cNvGraphicFramePr>
            <a:graphicFrameLocks noChangeAspect="1"/>
          </p:cNvGraphicFramePr>
          <p:nvPr/>
        </p:nvGraphicFramePr>
        <p:xfrm>
          <a:off x="2667000" y="3061608"/>
          <a:ext cx="20193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9" name="Equation" r:id="rId8" imgW="1002865" imgH="418918" progId="Equation.DSMT4">
                  <p:embed/>
                </p:oleObj>
              </mc:Choice>
              <mc:Fallback>
                <p:oleObj name="Equation" r:id="rId8" imgW="1002865" imgH="418918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3061608"/>
                        <a:ext cx="2019300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596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5964" name="Object 12"/>
          <p:cNvGraphicFramePr>
            <a:graphicFrameLocks noChangeAspect="1"/>
          </p:cNvGraphicFramePr>
          <p:nvPr/>
        </p:nvGraphicFramePr>
        <p:xfrm>
          <a:off x="4953000" y="3076121"/>
          <a:ext cx="1524000" cy="8823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0" name="Equation" r:id="rId10" imgW="723586" imgH="418918" progId="Equation.DSMT4">
                  <p:embed/>
                </p:oleObj>
              </mc:Choice>
              <mc:Fallback>
                <p:oleObj name="Equation" r:id="rId10" imgW="723586" imgH="418918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3076121"/>
                        <a:ext cx="1524000" cy="88231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966" name="Object 14"/>
          <p:cNvGraphicFramePr>
            <a:graphicFrameLocks noChangeAspect="1"/>
          </p:cNvGraphicFramePr>
          <p:nvPr/>
        </p:nvGraphicFramePr>
        <p:xfrm>
          <a:off x="381000" y="1276350"/>
          <a:ext cx="20066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71" name="Equation" r:id="rId12" imgW="1002960" imgH="419040" progId="Equation.DSMT4">
                  <p:embed/>
                </p:oleObj>
              </mc:Choice>
              <mc:Fallback>
                <p:oleObj name="Equation" r:id="rId12" imgW="1002960" imgH="41904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76350"/>
                        <a:ext cx="20066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5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5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5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2: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rational expressions with different denominator.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2285094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LCD:</a:t>
            </a:r>
          </a:p>
        </p:txBody>
      </p:sp>
      <p:sp>
        <p:nvSpPr>
          <p:cNvPr id="12698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6982" name="Object 6"/>
          <p:cNvGraphicFramePr>
            <a:graphicFrameLocks noChangeAspect="1"/>
          </p:cNvGraphicFramePr>
          <p:nvPr/>
        </p:nvGraphicFramePr>
        <p:xfrm>
          <a:off x="5442857" y="2252436"/>
          <a:ext cx="3241709" cy="413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4" name="Equation" r:id="rId4" imgW="1587500" imgH="228600" progId="Equation.DSMT4">
                  <p:embed/>
                </p:oleObj>
              </mc:Choice>
              <mc:Fallback>
                <p:oleObj name="Equation" r:id="rId4" imgW="158750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2857" y="2252436"/>
                        <a:ext cx="3241709" cy="4136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4" name="Rectangle 8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kumimoji="0" lang="en-US" sz="11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69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6985" name="Object 9"/>
          <p:cNvGraphicFramePr>
            <a:graphicFrameLocks noChangeAspect="1"/>
          </p:cNvGraphicFramePr>
          <p:nvPr/>
        </p:nvGraphicFramePr>
        <p:xfrm>
          <a:off x="381000" y="2952750"/>
          <a:ext cx="1524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5" name="Equation" r:id="rId6" imgW="774364" imgH="393529" progId="Equation.DSMT4">
                  <p:embed/>
                </p:oleObj>
              </mc:Choice>
              <mc:Fallback>
                <p:oleObj name="Equation" r:id="rId6" imgW="774364" imgH="393529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952750"/>
                        <a:ext cx="1524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8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6987" name="Object 11"/>
          <p:cNvGraphicFramePr>
            <a:graphicFrameLocks noChangeAspect="1"/>
          </p:cNvGraphicFramePr>
          <p:nvPr/>
        </p:nvGraphicFramePr>
        <p:xfrm>
          <a:off x="2133600" y="2952750"/>
          <a:ext cx="241609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6" name="Equation" r:id="rId8" imgW="1231366" imgH="393529" progId="Equation.DSMT4">
                  <p:embed/>
                </p:oleObj>
              </mc:Choice>
              <mc:Fallback>
                <p:oleObj name="Equation" r:id="rId8" imgW="1231366" imgH="393529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952750"/>
                        <a:ext cx="241609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9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6989" name="Object 13"/>
          <p:cNvGraphicFramePr>
            <a:graphicFrameLocks noChangeAspect="1"/>
          </p:cNvGraphicFramePr>
          <p:nvPr/>
        </p:nvGraphicFramePr>
        <p:xfrm>
          <a:off x="4572000" y="2960008"/>
          <a:ext cx="2362200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7" name="Equation" r:id="rId10" imgW="1167893" imgH="393529" progId="Equation.DSMT4">
                  <p:embed/>
                </p:oleObj>
              </mc:Choice>
              <mc:Fallback>
                <p:oleObj name="Equation" r:id="rId10" imgW="1167893" imgH="393529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960008"/>
                        <a:ext cx="2362200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699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6991" name="Object 15"/>
          <p:cNvGraphicFramePr>
            <a:graphicFrameLocks noChangeAspect="1"/>
          </p:cNvGraphicFramePr>
          <p:nvPr/>
        </p:nvGraphicFramePr>
        <p:xfrm>
          <a:off x="7010400" y="2952750"/>
          <a:ext cx="17581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8" name="Equation" r:id="rId12" imgW="812447" imgH="393529" progId="Equation.DSMT4">
                  <p:embed/>
                </p:oleObj>
              </mc:Choice>
              <mc:Fallback>
                <p:oleObj name="Equation" r:id="rId12" imgW="812447" imgH="393529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2952750"/>
                        <a:ext cx="1758175" cy="838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6993" name="Object 17"/>
          <p:cNvGraphicFramePr>
            <a:graphicFrameLocks noChangeAspect="1"/>
          </p:cNvGraphicFramePr>
          <p:nvPr/>
        </p:nvGraphicFramePr>
        <p:xfrm>
          <a:off x="457199" y="1352550"/>
          <a:ext cx="191225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99" name="Equation" r:id="rId14" imgW="901440" imgH="393480" progId="Equation.DSMT4">
                  <p:embed/>
                </p:oleObj>
              </mc:Choice>
              <mc:Fallback>
                <p:oleObj name="Equation" r:id="rId14" imgW="901440" imgH="39348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1352550"/>
                        <a:ext cx="191225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6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6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6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2: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rational expressions with different denominator.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2285094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LCD:</a:t>
            </a:r>
          </a:p>
        </p:txBody>
      </p:sp>
      <p:sp>
        <p:nvSpPr>
          <p:cNvPr id="12800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8006" name="Object 6"/>
          <p:cNvGraphicFramePr>
            <a:graphicFrameLocks noChangeAspect="1"/>
          </p:cNvGraphicFramePr>
          <p:nvPr/>
        </p:nvGraphicFramePr>
        <p:xfrm>
          <a:off x="5410200" y="2237922"/>
          <a:ext cx="25527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7" name="Equation" r:id="rId4" imgW="1282700" imgH="228600" progId="Equation.DSMT4">
                  <p:embed/>
                </p:oleObj>
              </mc:Choice>
              <mc:Fallback>
                <p:oleObj name="Equation" r:id="rId4" imgW="1282700" imgH="2286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2237922"/>
                        <a:ext cx="25527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8008" name="Object 8"/>
          <p:cNvGraphicFramePr>
            <a:graphicFrameLocks noChangeAspect="1"/>
          </p:cNvGraphicFramePr>
          <p:nvPr/>
        </p:nvGraphicFramePr>
        <p:xfrm>
          <a:off x="609599" y="2724150"/>
          <a:ext cx="170410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8" name="Equation" r:id="rId6" imgW="774364" imgH="418918" progId="Equation.DSMT4">
                  <p:embed/>
                </p:oleObj>
              </mc:Choice>
              <mc:Fallback>
                <p:oleObj name="Equation" r:id="rId6" imgW="774364" imgH="418918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99" y="2724150"/>
                        <a:ext cx="1704109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8010" name="Object 10"/>
          <p:cNvGraphicFramePr>
            <a:graphicFrameLocks noChangeAspect="1"/>
          </p:cNvGraphicFramePr>
          <p:nvPr/>
        </p:nvGraphicFramePr>
        <p:xfrm>
          <a:off x="2514598" y="2724150"/>
          <a:ext cx="3075709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19" name="Equation" r:id="rId8" imgW="1409700" imgH="419100" progId="Equation.DSMT4">
                  <p:embed/>
                </p:oleObj>
              </mc:Choice>
              <mc:Fallback>
                <p:oleObj name="Equation" r:id="rId8" imgW="1409700" imgH="4191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598" y="2724150"/>
                        <a:ext cx="3075709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8012" name="Object 12"/>
          <p:cNvGraphicFramePr>
            <a:graphicFrameLocks noChangeAspect="1"/>
          </p:cNvGraphicFramePr>
          <p:nvPr/>
        </p:nvGraphicFramePr>
        <p:xfrm>
          <a:off x="5638800" y="2698676"/>
          <a:ext cx="3124200" cy="1019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0" name="Equation" r:id="rId10" imgW="1371600" imgH="444500" progId="Equation.DSMT4">
                  <p:embed/>
                </p:oleObj>
              </mc:Choice>
              <mc:Fallback>
                <p:oleObj name="Equation" r:id="rId10" imgW="1371600" imgH="4445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2698676"/>
                        <a:ext cx="3124200" cy="10197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80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8014" name="Object 14"/>
          <p:cNvGraphicFramePr>
            <a:graphicFrameLocks noChangeAspect="1"/>
          </p:cNvGraphicFramePr>
          <p:nvPr/>
        </p:nvGraphicFramePr>
        <p:xfrm>
          <a:off x="609600" y="3867151"/>
          <a:ext cx="1295400" cy="922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1" name="Equation" r:id="rId12" imgW="634725" imgH="444307" progId="Equation.DSMT4">
                  <p:embed/>
                </p:oleObj>
              </mc:Choice>
              <mc:Fallback>
                <p:oleObj name="Equation" r:id="rId12" imgW="634725" imgH="444307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867151"/>
                        <a:ext cx="1295400" cy="92248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8016" name="Object 16"/>
          <p:cNvGraphicFramePr>
            <a:graphicFrameLocks noChangeAspect="1"/>
          </p:cNvGraphicFramePr>
          <p:nvPr/>
        </p:nvGraphicFramePr>
        <p:xfrm>
          <a:off x="381000" y="1276350"/>
          <a:ext cx="2060864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22" name="Equation" r:id="rId14" imgW="888840" imgH="419040" progId="Equation.DSMT4">
                  <p:embed/>
                </p:oleObj>
              </mc:Choice>
              <mc:Fallback>
                <p:oleObj name="Equation" r:id="rId14" imgW="888840" imgH="419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76350"/>
                        <a:ext cx="2060864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8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8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8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8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8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2: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rational expressions with different denominator.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00600" y="2285094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LCD:</a:t>
            </a:r>
          </a:p>
        </p:txBody>
      </p:sp>
      <p:graphicFrame>
        <p:nvGraphicFramePr>
          <p:cNvPr id="129030" name="Object 6"/>
          <p:cNvGraphicFramePr>
            <a:graphicFrameLocks noChangeAspect="1"/>
          </p:cNvGraphicFramePr>
          <p:nvPr/>
        </p:nvGraphicFramePr>
        <p:xfrm>
          <a:off x="380999" y="1352550"/>
          <a:ext cx="2123766" cy="914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0" name="Equation" r:id="rId4" imgW="914400" imgH="393480" progId="Equation.DSMT4">
                  <p:embed/>
                </p:oleObj>
              </mc:Choice>
              <mc:Fallback>
                <p:oleObj name="Equation" r:id="rId4" imgW="91440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999" y="1352550"/>
                        <a:ext cx="2123766" cy="914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9031" name="Object 7"/>
          <p:cNvGraphicFramePr>
            <a:graphicFrameLocks noChangeAspect="1"/>
          </p:cNvGraphicFramePr>
          <p:nvPr/>
        </p:nvGraphicFramePr>
        <p:xfrm>
          <a:off x="5442858" y="2223408"/>
          <a:ext cx="30670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1" name="Equation" r:id="rId6" imgW="1536700" imgH="228600" progId="Equation.DSMT4">
                  <p:embed/>
                </p:oleObj>
              </mc:Choice>
              <mc:Fallback>
                <p:oleObj name="Equation" r:id="rId6" imgW="1536700" imgH="2286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2858" y="2223408"/>
                        <a:ext cx="30670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9033" name="Object 9"/>
          <p:cNvGraphicFramePr>
            <a:graphicFrameLocks noChangeAspect="1"/>
          </p:cNvGraphicFramePr>
          <p:nvPr/>
        </p:nvGraphicFramePr>
        <p:xfrm>
          <a:off x="609600" y="2724150"/>
          <a:ext cx="1752600" cy="8453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2" name="Equation" r:id="rId8" imgW="799753" imgH="393529" progId="Equation.DSMT4">
                  <p:embed/>
                </p:oleObj>
              </mc:Choice>
              <mc:Fallback>
                <p:oleObj name="Equation" r:id="rId8" imgW="799753" imgH="393529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724150"/>
                        <a:ext cx="1752600" cy="8453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9035" name="Object 11"/>
          <p:cNvGraphicFramePr>
            <a:graphicFrameLocks noChangeAspect="1"/>
          </p:cNvGraphicFramePr>
          <p:nvPr/>
        </p:nvGraphicFramePr>
        <p:xfrm>
          <a:off x="2438400" y="2772322"/>
          <a:ext cx="3352800" cy="790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3" name="Equation" r:id="rId10" imgW="1651000" imgH="393700" progId="Equation.DSMT4">
                  <p:embed/>
                </p:oleObj>
              </mc:Choice>
              <mc:Fallback>
                <p:oleObj name="Equation" r:id="rId10" imgW="1651000" imgH="3937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2772322"/>
                        <a:ext cx="3352800" cy="7900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9037" name="Object 13"/>
          <p:cNvGraphicFramePr>
            <a:graphicFrameLocks noChangeAspect="1"/>
          </p:cNvGraphicFramePr>
          <p:nvPr/>
        </p:nvGraphicFramePr>
        <p:xfrm>
          <a:off x="5791200" y="2683090"/>
          <a:ext cx="3048000" cy="8823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4" name="Equation" r:id="rId12" imgW="1447800" imgH="419100" progId="Equation.DSMT4">
                  <p:embed/>
                </p:oleObj>
              </mc:Choice>
              <mc:Fallback>
                <p:oleObj name="Equation" r:id="rId12" imgW="1447800" imgH="4191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2683090"/>
                        <a:ext cx="3048000" cy="8823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9039" name="Object 15"/>
          <p:cNvGraphicFramePr>
            <a:graphicFrameLocks noChangeAspect="1"/>
          </p:cNvGraphicFramePr>
          <p:nvPr/>
        </p:nvGraphicFramePr>
        <p:xfrm>
          <a:off x="609600" y="3638551"/>
          <a:ext cx="2133600" cy="920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45" name="Equation" r:id="rId14" imgW="965200" imgH="419100" progId="Equation.DSMT4">
                  <p:embed/>
                </p:oleObj>
              </mc:Choice>
              <mc:Fallback>
                <p:oleObj name="Equation" r:id="rId14" imgW="965200" imgH="41910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3638551"/>
                        <a:ext cx="2133600" cy="920376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9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9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29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29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29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utoUpdateAnimBg="0"/>
      <p:bldP spid="1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9050"/>
            <a:ext cx="8229600" cy="365760"/>
          </a:xfrm>
        </p:spPr>
        <p:txBody>
          <a:bodyPr>
            <a:normAutofit/>
          </a:bodyPr>
          <a:lstStyle/>
          <a:p>
            <a:pPr lvl="0" algn="l">
              <a:defRPr/>
            </a:pPr>
            <a:r>
              <a:rPr lang="en-US" sz="18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42950"/>
            <a:ext cx="8686800" cy="4114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Students will be able to:</a:t>
            </a:r>
          </a:p>
          <a:p>
            <a:pPr marL="0" indent="0" algn="ctr">
              <a:buNone/>
            </a:pPr>
            <a:r>
              <a:rPr lang="en-US" sz="2400" dirty="0"/>
              <a:t> Simplify and perform addition and subtraction of rational expressions  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rgbClr val="0070C0"/>
                </a:solidFill>
              </a:rPr>
              <a:t>Key Vocabulary: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Fraction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Least common denominator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Similar Fractions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Dissimilar Fractions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Addition</a:t>
            </a:r>
          </a:p>
          <a:p>
            <a:pPr>
              <a:buFont typeface="Symbol" panose="05050102010706020507" pitchFamily="18" charset="2"/>
              <a:buChar char="·"/>
            </a:pPr>
            <a:r>
              <a:rPr lang="en-US" sz="2400" dirty="0"/>
              <a:t>Subtraction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6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Adding and Subtracting Rational Expressions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971550"/>
            <a:ext cx="830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Addition of fraction</a:t>
            </a:r>
            <a:r>
              <a:rPr lang="en-US" sz="2400" dirty="0"/>
              <a:t> depends on the kinds of denominator the fraction have.</a:t>
            </a:r>
          </a:p>
          <a:p>
            <a:pPr marL="457200" indent="-457200">
              <a:buAutoNum type="arabicPeriod"/>
            </a:pPr>
            <a:r>
              <a:rPr lang="en-US" sz="2400" dirty="0"/>
              <a:t>To add two fractions with the same denominator, use</a:t>
            </a:r>
          </a:p>
          <a:p>
            <a:pPr marL="457200" indent="-457200">
              <a:buAutoNum type="arabicPeriod"/>
            </a:pPr>
            <a:endParaRPr lang="en-US" sz="2400" dirty="0"/>
          </a:p>
          <a:p>
            <a:pPr marL="457200" indent="-457200">
              <a:buAutoNum type="arabicPeriod"/>
            </a:pPr>
            <a:endParaRPr lang="en-US" sz="2400" dirty="0"/>
          </a:p>
          <a:p>
            <a:pPr marL="457200" indent="-457200"/>
            <a:r>
              <a:rPr lang="en-US" sz="2400" dirty="0"/>
              <a:t> </a:t>
            </a:r>
          </a:p>
          <a:p>
            <a:pPr marL="457200" indent="-457200">
              <a:buAutoNum type="arabicPeriod" startAt="2"/>
            </a:pPr>
            <a:r>
              <a:rPr lang="en-US" sz="2400" dirty="0"/>
              <a:t>To add two fraction with different denominators, use </a:t>
            </a:r>
          </a:p>
          <a:p>
            <a:pPr marL="457200" indent="-457200">
              <a:buAutoNum type="arabicPeriod" startAt="2"/>
            </a:pPr>
            <a:endParaRPr lang="en-US" sz="2400" dirty="0"/>
          </a:p>
          <a:p>
            <a:pPr marL="457200" indent="-457200"/>
            <a:r>
              <a:rPr lang="en-US" sz="2400" dirty="0"/>
              <a:t> </a:t>
            </a:r>
          </a:p>
        </p:txBody>
      </p:sp>
      <p:graphicFrame>
        <p:nvGraphicFramePr>
          <p:cNvPr id="79878" name="Object 6"/>
          <p:cNvGraphicFramePr>
            <a:graphicFrameLocks noChangeAspect="1"/>
          </p:cNvGraphicFramePr>
          <p:nvPr/>
        </p:nvGraphicFramePr>
        <p:xfrm>
          <a:off x="3505200" y="3562350"/>
          <a:ext cx="1991032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0" name="Equation" r:id="rId5" imgW="1028520" imgH="393480" progId="Equation.DSMT4">
                  <p:embed/>
                </p:oleObj>
              </mc:Choice>
              <mc:Fallback>
                <p:oleObj name="Equation" r:id="rId5" imgW="1028520" imgH="39348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3562350"/>
                        <a:ext cx="1991032" cy="762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9" name="Object 7"/>
          <p:cNvGraphicFramePr>
            <a:graphicFrameLocks noChangeAspect="1"/>
          </p:cNvGraphicFramePr>
          <p:nvPr/>
        </p:nvGraphicFramePr>
        <p:xfrm>
          <a:off x="3563257" y="2042900"/>
          <a:ext cx="1828799" cy="846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881" name="Equation" r:id="rId7" imgW="850680" imgH="393480" progId="Equation.DSMT4">
                  <p:embed/>
                </p:oleObj>
              </mc:Choice>
              <mc:Fallback>
                <p:oleObj name="Equation" r:id="rId7" imgW="85068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257" y="2042900"/>
                        <a:ext cx="1828799" cy="84616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438150"/>
            <a:ext cx="655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Least Common Denominator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971550"/>
            <a:ext cx="830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The </a:t>
            </a:r>
            <a:r>
              <a:rPr lang="en-US" sz="3200" b="1" dirty="0"/>
              <a:t>least common denominator</a:t>
            </a:r>
            <a:r>
              <a:rPr lang="en-US" sz="3200" dirty="0"/>
              <a:t>, or simply LCD, of a set fraction is the least common multiple of the denominators of the given fractions. </a:t>
            </a:r>
          </a:p>
          <a:p>
            <a:pPr marL="457200" indent="-457200"/>
            <a:r>
              <a:rPr lang="en-US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947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1: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following rational expressions with the same denominator.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304800" y="1348085"/>
            <a:ext cx="2419814" cy="842665"/>
            <a:chOff x="304800" y="1348085"/>
            <a:chExt cx="2419814" cy="842665"/>
          </a:xfrm>
        </p:grpSpPr>
        <p:sp>
          <p:nvSpPr>
            <p:cNvPr id="13" name="TextBox 12"/>
            <p:cNvSpPr txBox="1"/>
            <p:nvPr/>
          </p:nvSpPr>
          <p:spPr>
            <a:xfrm>
              <a:off x="304800" y="134808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1.</a:t>
              </a:r>
            </a:p>
          </p:txBody>
        </p:sp>
        <p:graphicFrame>
          <p:nvGraphicFramePr>
            <p:cNvPr id="61464" name="Object 24"/>
            <p:cNvGraphicFramePr>
              <a:graphicFrameLocks noChangeAspect="1"/>
            </p:cNvGraphicFramePr>
            <p:nvPr/>
          </p:nvGraphicFramePr>
          <p:xfrm>
            <a:off x="761999" y="1352550"/>
            <a:ext cx="1962615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2" name="Equation" r:id="rId4" imgW="914400" imgH="393700" progId="Equation.DSMT4">
                    <p:embed/>
                  </p:oleObj>
                </mc:Choice>
                <mc:Fallback>
                  <p:oleObj name="Equation" r:id="rId4" imgW="914400" imgH="393700" progId="Equation.DSMT4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1999" y="1352550"/>
                          <a:ext cx="1962615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495800" y="1352550"/>
            <a:ext cx="1752600" cy="745697"/>
            <a:chOff x="4495800" y="1352550"/>
            <a:chExt cx="1752600" cy="745697"/>
          </a:xfrm>
        </p:grpSpPr>
        <p:sp>
          <p:nvSpPr>
            <p:cNvPr id="16" name="TextBox 15"/>
            <p:cNvSpPr txBox="1"/>
            <p:nvPr/>
          </p:nvSpPr>
          <p:spPr>
            <a:xfrm>
              <a:off x="4495800" y="135255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2.</a:t>
              </a:r>
            </a:p>
          </p:txBody>
        </p:sp>
        <p:graphicFrame>
          <p:nvGraphicFramePr>
            <p:cNvPr id="61466" name="Object 26"/>
            <p:cNvGraphicFramePr>
              <a:graphicFrameLocks noChangeAspect="1"/>
            </p:cNvGraphicFramePr>
            <p:nvPr/>
          </p:nvGraphicFramePr>
          <p:xfrm>
            <a:off x="4953000" y="1370694"/>
            <a:ext cx="1295400" cy="7275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3" name="Equation" r:id="rId6" imgW="698197" imgH="393529" progId="Equation.DSMT4">
                    <p:embed/>
                  </p:oleObj>
                </mc:Choice>
                <mc:Fallback>
                  <p:oleObj name="Equation" r:id="rId6" imgW="698197" imgH="393529" progId="Equation.DSMT4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3000" y="1370694"/>
                          <a:ext cx="1295400" cy="7275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04800" y="2647950"/>
            <a:ext cx="2542478" cy="914400"/>
            <a:chOff x="304800" y="2647950"/>
            <a:chExt cx="2542478" cy="914400"/>
          </a:xfrm>
        </p:grpSpPr>
        <p:sp>
          <p:nvSpPr>
            <p:cNvPr id="19" name="TextBox 18"/>
            <p:cNvSpPr txBox="1"/>
            <p:nvPr/>
          </p:nvSpPr>
          <p:spPr>
            <a:xfrm>
              <a:off x="304800" y="264795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3.</a:t>
              </a:r>
            </a:p>
          </p:txBody>
        </p:sp>
        <p:graphicFrame>
          <p:nvGraphicFramePr>
            <p:cNvPr id="61468" name="Object 28"/>
            <p:cNvGraphicFramePr>
              <a:graphicFrameLocks noChangeAspect="1"/>
            </p:cNvGraphicFramePr>
            <p:nvPr/>
          </p:nvGraphicFramePr>
          <p:xfrm>
            <a:off x="762000" y="2724150"/>
            <a:ext cx="2085278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4" name="Equation" r:id="rId8" imgW="965200" imgH="393700" progId="Equation.DSMT4">
                    <p:embed/>
                  </p:oleObj>
                </mc:Choice>
                <mc:Fallback>
                  <p:oleObj name="Equation" r:id="rId8" imgW="965200" imgH="393700" progId="Equation.DSMT4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2724150"/>
                          <a:ext cx="2085278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4434114" y="2719685"/>
            <a:ext cx="2347686" cy="826061"/>
            <a:chOff x="4434114" y="2719685"/>
            <a:chExt cx="2347686" cy="826061"/>
          </a:xfrm>
        </p:grpSpPr>
        <p:sp>
          <p:nvSpPr>
            <p:cNvPr id="24" name="TextBox 23"/>
            <p:cNvSpPr txBox="1"/>
            <p:nvPr/>
          </p:nvSpPr>
          <p:spPr>
            <a:xfrm>
              <a:off x="4434114" y="271968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4.</a:t>
              </a:r>
            </a:p>
          </p:txBody>
        </p:sp>
        <p:graphicFrame>
          <p:nvGraphicFramePr>
            <p:cNvPr id="61471" name="Object 31"/>
            <p:cNvGraphicFramePr>
              <a:graphicFrameLocks noChangeAspect="1"/>
            </p:cNvGraphicFramePr>
            <p:nvPr/>
          </p:nvGraphicFramePr>
          <p:xfrm>
            <a:off x="4876800" y="2756807"/>
            <a:ext cx="1905000" cy="788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475" name="Equation" r:id="rId10" imgW="939392" imgH="393529" progId="Equation.DSMT4">
                    <p:embed/>
                  </p:oleObj>
                </mc:Choice>
                <mc:Fallback>
                  <p:oleObj name="Equation" r:id="rId10" imgW="939392" imgH="393529" progId="Equation.DSMT4">
                    <p:embed/>
                    <p:pic>
                      <p:nvPicPr>
                        <p:cNvPr id="0" name="Picture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800" y="2756807"/>
                          <a:ext cx="1905000" cy="78893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1: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following rational expressions with the same denominator.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26"/>
          <p:cNvGrpSpPr/>
          <p:nvPr/>
        </p:nvGrpSpPr>
        <p:grpSpPr>
          <a:xfrm>
            <a:off x="304800" y="1348085"/>
            <a:ext cx="2419814" cy="842665"/>
            <a:chOff x="304800" y="1348085"/>
            <a:chExt cx="2419814" cy="842665"/>
          </a:xfrm>
        </p:grpSpPr>
        <p:sp>
          <p:nvSpPr>
            <p:cNvPr id="13" name="TextBox 12"/>
            <p:cNvSpPr txBox="1"/>
            <p:nvPr/>
          </p:nvSpPr>
          <p:spPr>
            <a:xfrm>
              <a:off x="304800" y="134808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1.</a:t>
              </a:r>
            </a:p>
          </p:txBody>
        </p:sp>
        <p:graphicFrame>
          <p:nvGraphicFramePr>
            <p:cNvPr id="61464" name="Object 24"/>
            <p:cNvGraphicFramePr>
              <a:graphicFrameLocks noChangeAspect="1"/>
            </p:cNvGraphicFramePr>
            <p:nvPr/>
          </p:nvGraphicFramePr>
          <p:xfrm>
            <a:off x="761999" y="1352550"/>
            <a:ext cx="1962615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605" name="Equation" r:id="rId4" imgW="914400" imgH="393700" progId="Equation.DSMT4">
                    <p:embed/>
                  </p:oleObj>
                </mc:Choice>
                <mc:Fallback>
                  <p:oleObj name="Equation" r:id="rId4" imgW="914400" imgH="393700" progId="Equation.DSMT4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1999" y="1352550"/>
                          <a:ext cx="1962615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598" name="Object 6"/>
          <p:cNvGraphicFramePr>
            <a:graphicFrameLocks noChangeAspect="1"/>
          </p:cNvGraphicFramePr>
          <p:nvPr/>
        </p:nvGraphicFramePr>
        <p:xfrm>
          <a:off x="609599" y="2647950"/>
          <a:ext cx="196261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6" name="Equation" r:id="rId6" imgW="914400" imgH="393700" progId="Equation.DSMT4">
                  <p:embed/>
                </p:oleObj>
              </mc:Choice>
              <mc:Fallback>
                <p:oleObj name="Equation" r:id="rId6" imgW="914400" imgH="39370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599" y="2647950"/>
                        <a:ext cx="196261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00" name="Object 8"/>
          <p:cNvGraphicFramePr>
            <a:graphicFrameLocks noChangeAspect="1"/>
          </p:cNvGraphicFramePr>
          <p:nvPr/>
        </p:nvGraphicFramePr>
        <p:xfrm>
          <a:off x="2819399" y="2647950"/>
          <a:ext cx="2167054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7" name="Equation" r:id="rId8" imgW="1002865" imgH="393529" progId="Equation.DSMT4">
                  <p:embed/>
                </p:oleObj>
              </mc:Choice>
              <mc:Fallback>
                <p:oleObj name="Equation" r:id="rId8" imgW="1002865" imgH="393529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399" y="2647950"/>
                        <a:ext cx="2167054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02" name="Object 10"/>
          <p:cNvGraphicFramePr>
            <a:graphicFrameLocks noChangeAspect="1"/>
          </p:cNvGraphicFramePr>
          <p:nvPr/>
        </p:nvGraphicFramePr>
        <p:xfrm>
          <a:off x="5105400" y="2705101"/>
          <a:ext cx="6858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8" name="Equation" r:id="rId10" imgW="342751" imgH="393529" progId="Equation.DSMT4">
                  <p:embed/>
                </p:oleObj>
              </mc:Choice>
              <mc:Fallback>
                <p:oleObj name="Equation" r:id="rId10" imgW="342751" imgH="393529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705101"/>
                        <a:ext cx="685800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0604" name="Object 12"/>
          <p:cNvGraphicFramePr>
            <a:graphicFrameLocks noChangeAspect="1"/>
          </p:cNvGraphicFramePr>
          <p:nvPr/>
        </p:nvGraphicFramePr>
        <p:xfrm>
          <a:off x="5943600" y="2695122"/>
          <a:ext cx="533400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9" name="Equation" r:id="rId12" imgW="266469" imgH="393359" progId="Equation.DSMT4">
                  <p:embed/>
                </p:oleObj>
              </mc:Choice>
              <mc:Fallback>
                <p:oleObj name="Equation" r:id="rId12" imgW="266469" imgH="393359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2695122"/>
                        <a:ext cx="533400" cy="7810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0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0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0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0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1: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following rational expressions with the same denominator.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27"/>
          <p:cNvGrpSpPr/>
          <p:nvPr/>
        </p:nvGrpSpPr>
        <p:grpSpPr>
          <a:xfrm>
            <a:off x="381000" y="1352550"/>
            <a:ext cx="1752600" cy="745697"/>
            <a:chOff x="4495800" y="1352550"/>
            <a:chExt cx="1752600" cy="745697"/>
          </a:xfrm>
        </p:grpSpPr>
        <p:sp>
          <p:nvSpPr>
            <p:cNvPr id="16" name="TextBox 15"/>
            <p:cNvSpPr txBox="1"/>
            <p:nvPr/>
          </p:nvSpPr>
          <p:spPr>
            <a:xfrm>
              <a:off x="4495800" y="135255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2.</a:t>
              </a:r>
            </a:p>
          </p:txBody>
        </p:sp>
        <p:graphicFrame>
          <p:nvGraphicFramePr>
            <p:cNvPr id="61466" name="Object 26"/>
            <p:cNvGraphicFramePr>
              <a:graphicFrameLocks noChangeAspect="1"/>
            </p:cNvGraphicFramePr>
            <p:nvPr/>
          </p:nvGraphicFramePr>
          <p:xfrm>
            <a:off x="4953000" y="1370694"/>
            <a:ext cx="1295400" cy="7275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627" name="Equation" r:id="rId4" imgW="698197" imgH="393529" progId="Equation.DSMT4">
                    <p:embed/>
                  </p:oleObj>
                </mc:Choice>
                <mc:Fallback>
                  <p:oleObj name="Equation" r:id="rId4" imgW="698197" imgH="393529" progId="Equation.DSMT4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3000" y="1370694"/>
                          <a:ext cx="1295400" cy="7275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22" name="Object 6"/>
          <p:cNvGraphicFramePr>
            <a:graphicFrameLocks noChangeAspect="1"/>
          </p:cNvGraphicFramePr>
          <p:nvPr/>
        </p:nvGraphicFramePr>
        <p:xfrm>
          <a:off x="609600" y="2647950"/>
          <a:ext cx="149240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8" name="Equation" r:id="rId6" imgW="698197" imgH="393529" progId="Equation.DSMT4">
                  <p:embed/>
                </p:oleObj>
              </mc:Choice>
              <mc:Fallback>
                <p:oleObj name="Equation" r:id="rId6" imgW="698197" imgH="393529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47950"/>
                        <a:ext cx="1492405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4" name="Object 8"/>
          <p:cNvGraphicFramePr>
            <a:graphicFrameLocks noChangeAspect="1"/>
          </p:cNvGraphicFramePr>
          <p:nvPr/>
        </p:nvGraphicFramePr>
        <p:xfrm>
          <a:off x="2209800" y="2666094"/>
          <a:ext cx="1069725" cy="896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9" name="Equation" r:id="rId7" imgW="469800" imgH="393480" progId="Equation.DSMT4">
                  <p:embed/>
                </p:oleObj>
              </mc:Choice>
              <mc:Fallback>
                <p:oleObj name="Equation" r:id="rId7" imgW="46980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666094"/>
                        <a:ext cx="1069725" cy="8962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5" name="Object 9"/>
          <p:cNvGraphicFramePr>
            <a:graphicFrameLocks noChangeAspect="1"/>
          </p:cNvGraphicFramePr>
          <p:nvPr/>
        </p:nvGraphicFramePr>
        <p:xfrm>
          <a:off x="3352800" y="2666094"/>
          <a:ext cx="1257300" cy="9280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0" name="Equation" r:id="rId9" imgW="533160" imgH="393480" progId="Equation.DSMT4">
                  <p:embed/>
                </p:oleObj>
              </mc:Choice>
              <mc:Fallback>
                <p:oleObj name="Equation" r:id="rId9" imgW="533160" imgH="3934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2666094"/>
                        <a:ext cx="1257300" cy="9280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1626" name="Object 10"/>
          <p:cNvGraphicFramePr>
            <a:graphicFrameLocks noChangeAspect="1"/>
          </p:cNvGraphicFramePr>
          <p:nvPr/>
        </p:nvGraphicFramePr>
        <p:xfrm>
          <a:off x="4800600" y="2724150"/>
          <a:ext cx="1143000" cy="8678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31" name="Equation" r:id="rId11" imgW="507780" imgH="393529" progId="Equation.DSMT4">
                  <p:embed/>
                </p:oleObj>
              </mc:Choice>
              <mc:Fallback>
                <p:oleObj name="Equation" r:id="rId11" imgW="507780" imgH="393529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2724150"/>
                        <a:ext cx="1143000" cy="86783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1: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following rational expressions with the same denominator.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48" name="Object 8"/>
          <p:cNvGraphicFramePr>
            <a:graphicFrameLocks noChangeAspect="1"/>
          </p:cNvGraphicFramePr>
          <p:nvPr/>
        </p:nvGraphicFramePr>
        <p:xfrm>
          <a:off x="457199" y="2647950"/>
          <a:ext cx="189570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59" name="Equation" r:id="rId4" imgW="965200" imgH="393700" progId="Equation.DSMT4">
                  <p:embed/>
                </p:oleObj>
              </mc:Choice>
              <mc:Fallback>
                <p:oleObj name="Equation" r:id="rId4" imgW="965200" imgH="3937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199" y="2647950"/>
                        <a:ext cx="1895707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0" name="Object 10"/>
          <p:cNvGraphicFramePr>
            <a:graphicFrameLocks noChangeAspect="1"/>
          </p:cNvGraphicFramePr>
          <p:nvPr/>
        </p:nvGraphicFramePr>
        <p:xfrm>
          <a:off x="2514599" y="2647951"/>
          <a:ext cx="2531325" cy="810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0" name="Equation" r:id="rId6" imgW="1218671" imgH="393529" progId="Equation.DSMT4">
                  <p:embed/>
                </p:oleObj>
              </mc:Choice>
              <mc:Fallback>
                <p:oleObj name="Equation" r:id="rId6" imgW="1218671" imgH="393529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599" y="2647951"/>
                        <a:ext cx="2531325" cy="8108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2" name="Object 12"/>
          <p:cNvGraphicFramePr>
            <a:graphicFrameLocks noChangeAspect="1"/>
          </p:cNvGraphicFramePr>
          <p:nvPr/>
        </p:nvGraphicFramePr>
        <p:xfrm>
          <a:off x="5029200" y="2647950"/>
          <a:ext cx="2187496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1" name="Equation" r:id="rId8" imgW="1016000" imgH="393700" progId="Equation.DSMT4">
                  <p:embed/>
                </p:oleObj>
              </mc:Choice>
              <mc:Fallback>
                <p:oleObj name="Equation" r:id="rId8" imgW="1016000" imgH="3937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647950"/>
                        <a:ext cx="2187496" cy="838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4" name="Object 14"/>
          <p:cNvGraphicFramePr>
            <a:graphicFrameLocks noChangeAspect="1"/>
          </p:cNvGraphicFramePr>
          <p:nvPr/>
        </p:nvGraphicFramePr>
        <p:xfrm>
          <a:off x="7162800" y="2647949"/>
          <a:ext cx="1219200" cy="84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2" name="Equation" r:id="rId10" imgW="558558" imgH="393529" progId="Equation.DSMT4">
                  <p:embed/>
                </p:oleObj>
              </mc:Choice>
              <mc:Fallback>
                <p:oleObj name="Equation" r:id="rId10" imgW="558558" imgH="393529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2647949"/>
                        <a:ext cx="1219200" cy="8472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6" name="Object 16"/>
          <p:cNvGraphicFramePr>
            <a:graphicFrameLocks noChangeAspect="1"/>
          </p:cNvGraphicFramePr>
          <p:nvPr/>
        </p:nvGraphicFramePr>
        <p:xfrm>
          <a:off x="457200" y="3562350"/>
          <a:ext cx="14287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3" name="Equation" r:id="rId12" imgW="711200" imgH="457200" progId="Equation.DSMT4">
                  <p:embed/>
                </p:oleObj>
              </mc:Choice>
              <mc:Fallback>
                <p:oleObj name="Equation" r:id="rId12" imgW="711200" imgH="4572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562350"/>
                        <a:ext cx="142875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5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2658" name="Object 18"/>
          <p:cNvGraphicFramePr>
            <a:graphicFrameLocks noChangeAspect="1"/>
          </p:cNvGraphicFramePr>
          <p:nvPr/>
        </p:nvGraphicFramePr>
        <p:xfrm>
          <a:off x="2057399" y="3609522"/>
          <a:ext cx="1085385" cy="872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4" name="Equation" r:id="rId14" imgW="482391" imgH="393529" progId="Equation.DSMT4">
                  <p:embed/>
                </p:oleObj>
              </mc:Choice>
              <mc:Fallback>
                <p:oleObj name="Equation" r:id="rId14" imgW="482391" imgH="393529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399" y="3609522"/>
                        <a:ext cx="1085385" cy="87256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" name="Group 27"/>
          <p:cNvGrpSpPr/>
          <p:nvPr/>
        </p:nvGrpSpPr>
        <p:grpSpPr>
          <a:xfrm>
            <a:off x="72570" y="1250952"/>
            <a:ext cx="2393708" cy="863598"/>
            <a:chOff x="72570" y="1250952"/>
            <a:chExt cx="2393708" cy="863598"/>
          </a:xfrm>
        </p:grpSpPr>
        <p:graphicFrame>
          <p:nvGraphicFramePr>
            <p:cNvPr id="21" name="Object 28"/>
            <p:cNvGraphicFramePr>
              <a:graphicFrameLocks noChangeAspect="1"/>
            </p:cNvGraphicFramePr>
            <p:nvPr/>
          </p:nvGraphicFramePr>
          <p:xfrm>
            <a:off x="381000" y="1276350"/>
            <a:ext cx="2085278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2665" name="Equation" r:id="rId16" imgW="965200" imgH="393700" progId="Equation.DSMT4">
                    <p:embed/>
                  </p:oleObj>
                </mc:Choice>
                <mc:Fallback>
                  <p:oleObj name="Equation" r:id="rId16" imgW="965200" imgH="393700" progId="Equation.DSMT4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1276350"/>
                          <a:ext cx="2085278" cy="838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Box 26"/>
            <p:cNvSpPr txBox="1"/>
            <p:nvPr/>
          </p:nvSpPr>
          <p:spPr>
            <a:xfrm>
              <a:off x="72570" y="1250952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2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2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12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2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12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38150"/>
            <a:ext cx="8382000" cy="914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>
                <a:solidFill>
                  <a:srgbClr val="0070C0"/>
                </a:solidFill>
              </a:rPr>
              <a:t>Sample Problem 1: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Add or subtract the following rational expressions with the same denominator. 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AutoNum type="arabicPeriod"/>
            </a:pPr>
            <a:endParaRPr lang="en-US" sz="2400" dirty="0"/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2400" dirty="0"/>
          </a:p>
        </p:txBody>
      </p:sp>
      <p:pic>
        <p:nvPicPr>
          <p:cNvPr id="6" name="Picture 2" descr="C:\Users\nicart\Dropbox\algebra 1\Horizontal Logo (1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227" y="4868852"/>
            <a:ext cx="2414016" cy="304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8229600" cy="365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1600" b="1" dirty="0">
                <a:latin typeface="Cambria" pitchFamily="18" charset="0"/>
              </a:rPr>
              <a:t>Adding and Subtracting Rational Expressions</a:t>
            </a:r>
            <a:endParaRPr lang="en-US" sz="1700" b="1" dirty="0">
              <a:latin typeface="Cambria" panose="02040503050406030204" pitchFamily="18" charset="0"/>
            </a:endParaRPr>
          </a:p>
        </p:txBody>
      </p:sp>
      <p:sp>
        <p:nvSpPr>
          <p:cNvPr id="6146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7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69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1472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33400" y="226695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Solution:</a:t>
            </a: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16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5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53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5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5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265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203196" y="1200150"/>
            <a:ext cx="2347686" cy="826061"/>
            <a:chOff x="4434114" y="2719685"/>
            <a:chExt cx="2347686" cy="826061"/>
          </a:xfrm>
        </p:grpSpPr>
        <p:sp>
          <p:nvSpPr>
            <p:cNvPr id="31" name="TextBox 30"/>
            <p:cNvSpPr txBox="1"/>
            <p:nvPr/>
          </p:nvSpPr>
          <p:spPr>
            <a:xfrm>
              <a:off x="4434114" y="271968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4.</a:t>
              </a:r>
            </a:p>
          </p:txBody>
        </p:sp>
        <p:graphicFrame>
          <p:nvGraphicFramePr>
            <p:cNvPr id="32" name="Object 31"/>
            <p:cNvGraphicFramePr>
              <a:graphicFrameLocks noChangeAspect="1"/>
            </p:cNvGraphicFramePr>
            <p:nvPr/>
          </p:nvGraphicFramePr>
          <p:xfrm>
            <a:off x="4876800" y="2756807"/>
            <a:ext cx="1905000" cy="788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897" name="Equation" r:id="rId4" imgW="939392" imgH="393529" progId="Equation.DSMT4">
                    <p:embed/>
                  </p:oleObj>
                </mc:Choice>
                <mc:Fallback>
                  <p:oleObj name="Equation" r:id="rId4" imgW="939392" imgH="393529" progId="Equation.DSMT4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76800" y="2756807"/>
                          <a:ext cx="1905000" cy="78893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289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609600" y="2647950"/>
          <a:ext cx="1905000" cy="788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8" name="Equation" r:id="rId6" imgW="939392" imgH="393529" progId="Equation.DSMT4">
                  <p:embed/>
                </p:oleObj>
              </mc:Choice>
              <mc:Fallback>
                <p:oleObj name="Equation" r:id="rId6" imgW="939392" imgH="393529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2647950"/>
                        <a:ext cx="1905000" cy="7889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2894" name="Object 14"/>
          <p:cNvGraphicFramePr>
            <a:graphicFrameLocks noChangeAspect="1"/>
          </p:cNvGraphicFramePr>
          <p:nvPr/>
        </p:nvGraphicFramePr>
        <p:xfrm>
          <a:off x="2623458" y="2647950"/>
          <a:ext cx="2100942" cy="79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9" name="Equation" r:id="rId7" imgW="1040948" imgH="393529" progId="Equation.DSMT4">
                  <p:embed/>
                </p:oleObj>
              </mc:Choice>
              <mc:Fallback>
                <p:oleObj name="Equation" r:id="rId7" imgW="1040948" imgH="393529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3458" y="2647950"/>
                        <a:ext cx="2100942" cy="79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89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2896" name="Object 16"/>
          <p:cNvGraphicFramePr>
            <a:graphicFrameLocks noChangeAspect="1"/>
          </p:cNvGraphicFramePr>
          <p:nvPr/>
        </p:nvGraphicFramePr>
        <p:xfrm>
          <a:off x="4800599" y="2647950"/>
          <a:ext cx="1349297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0" name="Equation" r:id="rId9" imgW="634725" imgH="393529" progId="Equation.DSMT4">
                  <p:embed/>
                </p:oleObj>
              </mc:Choice>
              <mc:Fallback>
                <p:oleObj name="Equation" r:id="rId9" imgW="634725" imgH="393529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599" y="2647950"/>
                        <a:ext cx="1349297" cy="8382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64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22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2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375</Words>
  <Application>Microsoft Office PowerPoint</Application>
  <PresentationFormat>On-screen Show (16:9)</PresentationFormat>
  <Paragraphs>80</Paragraphs>
  <Slides>14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</vt:lpstr>
      <vt:lpstr>Symbol</vt:lpstr>
      <vt:lpstr>Times New Roman</vt:lpstr>
      <vt:lpstr>Office Theme</vt:lpstr>
      <vt:lpstr>Equation</vt:lpstr>
      <vt:lpstr>Adding and Subtracting Rational Expressions</vt:lpstr>
      <vt:lpstr>Adding and Subtracting Rational Expressions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NYL NICART</dc:creator>
  <cp:lastModifiedBy>Jeff Twiddy</cp:lastModifiedBy>
  <cp:revision>168</cp:revision>
  <dcterms:created xsi:type="dcterms:W3CDTF">2016-12-20T05:05:08Z</dcterms:created>
  <dcterms:modified xsi:type="dcterms:W3CDTF">2017-02-23T15:01:43Z</dcterms:modified>
</cp:coreProperties>
</file>