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338" r:id="rId4"/>
    <p:sldId id="340" r:id="rId5"/>
    <p:sldId id="334" r:id="rId6"/>
    <p:sldId id="341" r:id="rId7"/>
    <p:sldId id="342" r:id="rId8"/>
    <p:sldId id="343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 varScale="1">
        <p:scale>
          <a:sx n="86" d="100"/>
          <a:sy n="86" d="100"/>
        </p:scale>
        <p:origin x="-822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C044E-DAA5-411C-8CC0-8608F0241954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A9D72-157A-45B0-A9DD-5B2C8D7697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68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06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59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04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226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231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740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21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71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49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108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83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444E1-CE27-4C75-9329-1AE83DD0D30A}" type="datetimeFigureOut">
              <a:rPr lang="en-US" smtClean="0"/>
              <a:t>12/16/2016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544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9369" y="1569751"/>
            <a:ext cx="9144000" cy="1102519"/>
          </a:xfrm>
        </p:spPr>
        <p:txBody>
          <a:bodyPr anchor="t">
            <a:noAutofit/>
          </a:bodyPr>
          <a:lstStyle/>
          <a:p>
            <a:r>
              <a:rPr lang="en-US" dirty="0"/>
              <a:t> </a:t>
            </a:r>
            <a:r>
              <a:rPr lang="en-US" dirty="0" smtClean="0"/>
              <a:t>Solving One-Step </a:t>
            </a:r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2617" y="2936684"/>
            <a:ext cx="6400800" cy="1314450"/>
          </a:xfrm>
        </p:spPr>
        <p:txBody>
          <a:bodyPr/>
          <a:lstStyle/>
          <a:p>
            <a:r>
              <a:rPr lang="en-US" dirty="0"/>
              <a:t>Unit </a:t>
            </a:r>
            <a:r>
              <a:rPr lang="en-US" dirty="0" smtClean="0"/>
              <a:t>2 </a:t>
            </a:r>
            <a:r>
              <a:rPr lang="en-US" dirty="0"/>
              <a:t>Lesson </a:t>
            </a:r>
            <a:r>
              <a:rPr lang="en-US" dirty="0" smtClean="0"/>
              <a:t>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8150"/>
            <a:ext cx="9144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973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33528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 dirty="0" smtClean="0">
                <a:latin typeface="Cambria" panose="02040503050406030204" pitchFamily="18" charset="0"/>
              </a:rPr>
              <a:t>SOLVING ONE-STEP </a:t>
            </a:r>
            <a:r>
              <a:rPr lang="en-US" sz="1700" b="1" dirty="0" smtClean="0">
                <a:latin typeface="Cambria" panose="02040503050406030204" pitchFamily="18" charset="0"/>
              </a:rPr>
              <a:t>EQUATIONS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42949"/>
            <a:ext cx="8686800" cy="38100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>
                <a:solidFill>
                  <a:srgbClr val="0070C0"/>
                </a:solidFill>
              </a:rPr>
              <a:t>Students will be able to:</a:t>
            </a:r>
          </a:p>
          <a:p>
            <a:pPr marL="0" indent="0" algn="ctr">
              <a:buNone/>
            </a:pPr>
            <a:r>
              <a:rPr lang="en-US" sz="2400" dirty="0" smtClean="0"/>
              <a:t>Solve </a:t>
            </a:r>
            <a:r>
              <a:rPr lang="en-US" sz="2400" dirty="0" smtClean="0"/>
              <a:t>one-step equations using</a:t>
            </a:r>
            <a:br>
              <a:rPr lang="en-US" sz="2400" dirty="0" smtClean="0"/>
            </a:br>
            <a:r>
              <a:rPr lang="en-US" sz="2400" dirty="0" smtClean="0"/>
              <a:t>properties of equality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 marL="0" indent="0" algn="ctr">
              <a:buNone/>
            </a:pPr>
            <a:r>
              <a:rPr lang="en-US" sz="2400" b="1" dirty="0">
                <a:solidFill>
                  <a:srgbClr val="0070C0"/>
                </a:solidFill>
              </a:rPr>
              <a:t>Key Vocabulary</a:t>
            </a:r>
            <a:r>
              <a:rPr lang="en-US" sz="2400" b="1" dirty="0" smtClean="0">
                <a:solidFill>
                  <a:srgbClr val="0070C0"/>
                </a:solidFill>
              </a:rPr>
              <a:t>:</a:t>
            </a:r>
            <a:br>
              <a:rPr lang="en-US" sz="2400" b="1" dirty="0" smtClean="0">
                <a:solidFill>
                  <a:srgbClr val="0070C0"/>
                </a:solidFill>
              </a:rPr>
            </a:br>
            <a:endParaRPr lang="en-US" sz="2400" b="1" dirty="0">
              <a:solidFill>
                <a:srgbClr val="0070C0"/>
              </a:solidFill>
            </a:endParaRPr>
          </a:p>
          <a:p>
            <a:r>
              <a:rPr lang="en-US" sz="2400" dirty="0" smtClean="0"/>
              <a:t>One-Step </a:t>
            </a:r>
            <a:r>
              <a:rPr lang="en-US" sz="2400" dirty="0" smtClean="0"/>
              <a:t>equation</a:t>
            </a:r>
          </a:p>
          <a:p>
            <a:r>
              <a:rPr lang="en-US" sz="2400" dirty="0" smtClean="0"/>
              <a:t>Properties of equality</a:t>
            </a: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849996"/>
            <a:ext cx="2537719" cy="30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469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590550"/>
                <a:ext cx="8686800" cy="3886200"/>
              </a:xfrm>
            </p:spPr>
            <p:txBody>
              <a:bodyPr>
                <a:no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400" dirty="0" smtClean="0"/>
                  <a:t>A</a:t>
                </a:r>
                <a:r>
                  <a:rPr lang="en-US" sz="2400" b="1" dirty="0">
                    <a:solidFill>
                      <a:srgbClr val="0070C0"/>
                    </a:solidFill>
                  </a:rPr>
                  <a:t> </a:t>
                </a:r>
                <a:r>
                  <a:rPr lang="en-US" sz="2400" b="1" dirty="0" smtClean="0">
                    <a:solidFill>
                      <a:srgbClr val="0070C0"/>
                    </a:solidFill>
                  </a:rPr>
                  <a:t>One-Step </a:t>
                </a:r>
                <a:r>
                  <a:rPr lang="en-US" sz="2400" b="1" dirty="0" smtClean="0">
                    <a:solidFill>
                      <a:srgbClr val="0070C0"/>
                    </a:solidFill>
                  </a:rPr>
                  <a:t>Equation </a:t>
                </a:r>
                <a:r>
                  <a:rPr lang="en-US" sz="2400" dirty="0" smtClean="0"/>
                  <a:t>is an equation </a:t>
                </a:r>
                <a:r>
                  <a:rPr lang="en-US" sz="2400" dirty="0" smtClean="0"/>
                  <a:t>that can be solved in one-step using the properties of equality.</a:t>
                </a:r>
                <a:endParaRPr lang="en-US" sz="2400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400" dirty="0" smtClean="0"/>
                  <a:t>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sz="2400" dirty="0" smtClean="0"/>
                  <a:t> is the variable in the equation, then the one-step equation can be of the forms:</a:t>
                </a:r>
                <a:endParaRPr lang="en-US" sz="2400" dirty="0"/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US" sz="2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590550"/>
                <a:ext cx="8686800" cy="3886200"/>
              </a:xfrm>
              <a:blipFill rotWithShape="1">
                <a:blip r:embed="rId2"/>
                <a:stretch>
                  <a:fillRect l="-1123" t="-1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3276600" y="2266950"/>
                <a:ext cx="1577150" cy="461665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𝒂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2266950"/>
                <a:ext cx="1577150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849996"/>
            <a:ext cx="2537719" cy="300513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0" y="-19050"/>
            <a:ext cx="33528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700" b="1" dirty="0" smtClean="0">
                <a:latin typeface="Cambria" panose="02040503050406030204" pitchFamily="18" charset="0"/>
              </a:rPr>
              <a:t>SOLVING ONE-STEP EQUATIONS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3276600" y="2881015"/>
                <a:ext cx="1577150" cy="461665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𝒂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2881015"/>
                <a:ext cx="1577150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3429000" y="3495080"/>
                <a:ext cx="1303430" cy="46166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𝒂𝒙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3495080"/>
                <a:ext cx="1303430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/>
              <p:cNvSpPr/>
              <p:nvPr/>
            </p:nvSpPr>
            <p:spPr>
              <a:xfrm>
                <a:off x="3570383" y="4088008"/>
                <a:ext cx="1077215" cy="7277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en-US" sz="24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𝒂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0383" y="4088008"/>
                <a:ext cx="1077215" cy="72776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1433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685" y="392022"/>
            <a:ext cx="8686800" cy="4465727"/>
          </a:xfrm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b="1" u="sng" dirty="0" smtClean="0">
                <a:solidFill>
                  <a:srgbClr val="0070C0"/>
                </a:solidFill>
              </a:rPr>
              <a:t>Properties of Equality</a:t>
            </a:r>
            <a:endParaRPr lang="en-US" sz="2400" b="1" u="sng" dirty="0" smtClean="0">
              <a:solidFill>
                <a:srgbClr val="0070C0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dirty="0" smtClean="0"/>
              <a:t>To solve one-ste</a:t>
            </a:r>
            <a:r>
              <a:rPr lang="en-US" sz="2400" dirty="0" smtClean="0"/>
              <a:t>p equations, the following properties of equality are used.</a:t>
            </a:r>
          </a:p>
          <a:p>
            <a:pPr>
              <a:spcAft>
                <a:spcPts val="600"/>
              </a:spcAft>
            </a:pPr>
            <a:r>
              <a:rPr lang="en-US" sz="2400" b="1" dirty="0" smtClean="0"/>
              <a:t>Addition Property of Equality</a:t>
            </a:r>
          </a:p>
          <a:p>
            <a:pPr>
              <a:spcAft>
                <a:spcPts val="600"/>
              </a:spcAft>
            </a:pPr>
            <a:r>
              <a:rPr lang="en-US" sz="2400" b="1" dirty="0" smtClean="0"/>
              <a:t>Subtraction Property of Equality</a:t>
            </a:r>
          </a:p>
          <a:p>
            <a:pPr>
              <a:spcAft>
                <a:spcPts val="600"/>
              </a:spcAft>
            </a:pPr>
            <a:r>
              <a:rPr lang="en-US" sz="2400" b="1" dirty="0" smtClean="0"/>
              <a:t>Multiplication Property of Equality</a:t>
            </a:r>
          </a:p>
          <a:p>
            <a:pPr>
              <a:spcAft>
                <a:spcPts val="600"/>
              </a:spcAft>
            </a:pPr>
            <a:r>
              <a:rPr lang="en-US" sz="2400" b="1" dirty="0" smtClean="0"/>
              <a:t>Division Property of Equality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400" dirty="0" smtClean="0"/>
              <a:t>These properties are applied on both sides of the equality.</a:t>
            </a:r>
          </a:p>
          <a:p>
            <a:pPr>
              <a:spcAft>
                <a:spcPts val="600"/>
              </a:spcAft>
            </a:pPr>
            <a:endParaRPr lang="en-US" sz="24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Aft>
                <a:spcPts val="600"/>
              </a:spcAft>
              <a:buNone/>
            </a:pPr>
            <a:endParaRPr lang="en-US" sz="24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400" b="1" dirty="0" smtClean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0" y="-19050"/>
            <a:ext cx="33528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700" b="1" dirty="0" smtClean="0">
                <a:latin typeface="Cambria" panose="02040503050406030204" pitchFamily="18" charset="0"/>
              </a:rPr>
              <a:t>SOLVING ONE-STEP EQUATIONS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849996"/>
            <a:ext cx="2537719" cy="30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139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6200" y="361950"/>
                <a:ext cx="8846128" cy="4724400"/>
              </a:xfrm>
            </p:spPr>
            <p:txBody>
              <a:bodyPr>
                <a:no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000" b="1" u="sng" dirty="0" smtClean="0">
                    <a:solidFill>
                      <a:srgbClr val="0070C0"/>
                    </a:solidFill>
                  </a:rPr>
                  <a:t>Using Addition Property of Equality</a:t>
                </a:r>
                <a:endParaRPr lang="en-US" sz="2000" b="1" u="sng" dirty="0" smtClean="0">
                  <a:solidFill>
                    <a:srgbClr val="0070C0"/>
                  </a:solidFill>
                </a:endParaRPr>
              </a:p>
              <a:p>
                <a:pPr marL="0" indent="0" algn="just">
                  <a:spcAft>
                    <a:spcPts val="600"/>
                  </a:spcAft>
                  <a:buNone/>
                </a:pPr>
                <a:r>
                  <a:rPr lang="en-US" sz="2000" dirty="0" smtClean="0"/>
                  <a:t>This property means adding same number on both sides of the equation and is applicable on the following type of equations:     </a:t>
                </a:r>
                <a:endParaRPr lang="en-US" sz="2000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US" sz="2000" dirty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2000" b="1" dirty="0" smtClean="0">
                    <a:solidFill>
                      <a:srgbClr val="0070C0"/>
                    </a:solidFill>
                  </a:rPr>
                  <a:t>Example: Solve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𝒙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−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𝟏𝟐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𝟒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en-US" sz="2000" dirty="0" smtClean="0"/>
                  <a:t>	 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US" sz="2000" dirty="0" smtClean="0"/>
              </a:p>
              <a:p>
                <a:pPr marL="0" indent="0" algn="just">
                  <a:spcAft>
                    <a:spcPts val="600"/>
                  </a:spcAft>
                  <a:buNone/>
                </a:pPr>
                <a:endParaRPr lang="en-US" sz="2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361950"/>
                <a:ext cx="8846128" cy="4724400"/>
              </a:xfrm>
              <a:blipFill rotWithShape="1">
                <a:blip r:embed="rId2"/>
                <a:stretch>
                  <a:fillRect l="-758" t="-645" r="-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itle 1"/>
          <p:cNvSpPr txBox="1">
            <a:spLocks/>
          </p:cNvSpPr>
          <p:nvPr/>
        </p:nvSpPr>
        <p:spPr>
          <a:xfrm>
            <a:off x="0" y="-19050"/>
            <a:ext cx="33528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700" b="1" dirty="0" smtClean="0">
                <a:latin typeface="Cambria" panose="02040503050406030204" pitchFamily="18" charset="0"/>
              </a:rPr>
              <a:t>SOLVING ONE-STEP EQUATIONS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849996"/>
            <a:ext cx="2537719" cy="30051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3038918" y="1581150"/>
                <a:ext cx="1577150" cy="461665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𝒂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8918" y="1581150"/>
                <a:ext cx="1577150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2978518" y="2739122"/>
                <a:ext cx="1734865" cy="464262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𝟏𝟐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8518" y="2739122"/>
                <a:ext cx="1734865" cy="46426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ight Arrow 4"/>
          <p:cNvSpPr/>
          <p:nvPr/>
        </p:nvSpPr>
        <p:spPr>
          <a:xfrm>
            <a:off x="1415668" y="3366801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33"/>
              <p:cNvSpPr/>
              <p:nvPr/>
            </p:nvSpPr>
            <p:spPr>
              <a:xfrm>
                <a:off x="2125260" y="3323411"/>
                <a:ext cx="3404289" cy="510688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𝟏𝟐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𝟏𝟐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𝟒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𝟏𝟐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5260" y="3323411"/>
                <a:ext cx="3404289" cy="51068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5540566" y="3366801"/>
            <a:ext cx="34042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/>
            <a:r>
              <a:rPr lang="en-US" sz="2000" b="1" dirty="0" smtClean="0"/>
              <a:t>Addition Property of Equality</a:t>
            </a:r>
            <a:endParaRPr lang="en-US" sz="2000" b="1" dirty="0"/>
          </a:p>
        </p:txBody>
      </p:sp>
      <p:sp>
        <p:nvSpPr>
          <p:cNvPr id="36" name="Right Arrow 35"/>
          <p:cNvSpPr/>
          <p:nvPr/>
        </p:nvSpPr>
        <p:spPr>
          <a:xfrm>
            <a:off x="2497255" y="3976401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Rectangle 36"/>
              <p:cNvSpPr/>
              <p:nvPr/>
            </p:nvSpPr>
            <p:spPr>
              <a:xfrm>
                <a:off x="3267715" y="3958322"/>
                <a:ext cx="1184936" cy="464262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𝟏𝟔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7715" y="3958322"/>
                <a:ext cx="1184936" cy="46426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1320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6200" y="361950"/>
                <a:ext cx="8846128" cy="4724400"/>
              </a:xfrm>
            </p:spPr>
            <p:txBody>
              <a:bodyPr>
                <a:no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000" b="1" u="sng" dirty="0" smtClean="0">
                    <a:solidFill>
                      <a:srgbClr val="0070C0"/>
                    </a:solidFill>
                  </a:rPr>
                  <a:t>Using Subtraction Property of Equality</a:t>
                </a:r>
                <a:endParaRPr lang="en-US" sz="2000" b="1" u="sng" dirty="0" smtClean="0">
                  <a:solidFill>
                    <a:srgbClr val="0070C0"/>
                  </a:solidFill>
                </a:endParaRPr>
              </a:p>
              <a:p>
                <a:pPr marL="0" indent="0" algn="just">
                  <a:spcAft>
                    <a:spcPts val="600"/>
                  </a:spcAft>
                  <a:buNone/>
                </a:pPr>
                <a:r>
                  <a:rPr lang="en-US" sz="2000" dirty="0" smtClean="0"/>
                  <a:t>This property means subtracting same number on both sides of the equation and is applicable on the following type of equations:     </a:t>
                </a:r>
                <a:endParaRPr lang="en-US" sz="2000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US" sz="2000" dirty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2000" b="1" dirty="0" smtClean="0">
                    <a:solidFill>
                      <a:srgbClr val="0070C0"/>
                    </a:solidFill>
                  </a:rPr>
                  <a:t>Example: Solve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𝒛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+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𝟒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𝟗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en-US" sz="2000" dirty="0" smtClean="0"/>
                  <a:t>	 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US" sz="2000" dirty="0" smtClean="0"/>
              </a:p>
              <a:p>
                <a:pPr marL="0" indent="0" algn="just">
                  <a:spcAft>
                    <a:spcPts val="600"/>
                  </a:spcAft>
                  <a:buNone/>
                </a:pPr>
                <a:endParaRPr lang="en-US" sz="2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361950"/>
                <a:ext cx="8846128" cy="4724400"/>
              </a:xfrm>
              <a:blipFill rotWithShape="1">
                <a:blip r:embed="rId2"/>
                <a:stretch>
                  <a:fillRect l="-758" t="-645" r="-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itle 1"/>
          <p:cNvSpPr txBox="1">
            <a:spLocks/>
          </p:cNvSpPr>
          <p:nvPr/>
        </p:nvSpPr>
        <p:spPr>
          <a:xfrm>
            <a:off x="0" y="-19050"/>
            <a:ext cx="33528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700" b="1" dirty="0" smtClean="0">
                <a:latin typeface="Cambria" panose="02040503050406030204" pitchFamily="18" charset="0"/>
              </a:rPr>
              <a:t>SOLVING ONE-STEP EQUATIONS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849996"/>
            <a:ext cx="2537719" cy="30051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3038918" y="1581150"/>
                <a:ext cx="1577150" cy="461665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𝒂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8918" y="1581150"/>
                <a:ext cx="1577150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2978518" y="2739122"/>
                <a:ext cx="1734865" cy="464262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𝒛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𝟒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𝟗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8518" y="2739122"/>
                <a:ext cx="1734865" cy="46426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ight Arrow 4"/>
          <p:cNvSpPr/>
          <p:nvPr/>
        </p:nvSpPr>
        <p:spPr>
          <a:xfrm>
            <a:off x="1525838" y="3332831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33"/>
              <p:cNvSpPr/>
              <p:nvPr/>
            </p:nvSpPr>
            <p:spPr>
              <a:xfrm>
                <a:off x="2420673" y="3323411"/>
                <a:ext cx="2813462" cy="461665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𝒛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𝟒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𝟒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𝟗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673" y="3323411"/>
                <a:ext cx="2813462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5410200" y="3366801"/>
            <a:ext cx="3581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/>
            <a:r>
              <a:rPr lang="en-US" sz="2000" b="1" dirty="0" smtClean="0"/>
              <a:t>Subtraction Property of Equality</a:t>
            </a:r>
            <a:endParaRPr lang="en-US" sz="2000" b="1" dirty="0"/>
          </a:p>
        </p:txBody>
      </p:sp>
      <p:sp>
        <p:nvSpPr>
          <p:cNvPr id="36" name="Right Arrow 35"/>
          <p:cNvSpPr/>
          <p:nvPr/>
        </p:nvSpPr>
        <p:spPr>
          <a:xfrm>
            <a:off x="2460434" y="3943350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Rectangle 36"/>
              <p:cNvSpPr/>
              <p:nvPr/>
            </p:nvSpPr>
            <p:spPr>
              <a:xfrm>
                <a:off x="3440314" y="3947305"/>
                <a:ext cx="979286" cy="464262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𝒛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0314" y="3947305"/>
                <a:ext cx="979286" cy="46426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6749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6200" y="361950"/>
                <a:ext cx="8846128" cy="4724400"/>
              </a:xfrm>
            </p:spPr>
            <p:txBody>
              <a:bodyPr>
                <a:no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000" b="1" u="sng" dirty="0" smtClean="0">
                    <a:solidFill>
                      <a:srgbClr val="0070C0"/>
                    </a:solidFill>
                  </a:rPr>
                  <a:t>Using Multiplication Property of Equality</a:t>
                </a:r>
                <a:endParaRPr lang="en-US" sz="2000" b="1" u="sng" dirty="0" smtClean="0">
                  <a:solidFill>
                    <a:srgbClr val="0070C0"/>
                  </a:solidFill>
                </a:endParaRPr>
              </a:p>
              <a:p>
                <a:pPr marL="0" indent="0" algn="just">
                  <a:spcAft>
                    <a:spcPts val="600"/>
                  </a:spcAft>
                  <a:buNone/>
                </a:pPr>
                <a:r>
                  <a:rPr lang="en-US" sz="2000" dirty="0" smtClean="0"/>
                  <a:t>This property means multiplying same number on both sides of the equation and is applicable on the following type of equations:     </a:t>
                </a:r>
                <a:endParaRPr lang="en-US" sz="2000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US" sz="2000" dirty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2000" b="1" dirty="0" smtClean="0">
                    <a:solidFill>
                      <a:srgbClr val="0070C0"/>
                    </a:solidFill>
                  </a:rPr>
                  <a:t>Example: Solve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𝒚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𝟐𝟒</m:t>
                        </m:r>
                      </m:den>
                    </m:f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𝟐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en-US" sz="2000" dirty="0" smtClean="0"/>
                  <a:t>	 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US" sz="2000" dirty="0" smtClean="0"/>
              </a:p>
              <a:p>
                <a:pPr marL="0" indent="0" algn="just">
                  <a:spcAft>
                    <a:spcPts val="600"/>
                  </a:spcAft>
                  <a:buNone/>
                </a:pPr>
                <a:endParaRPr lang="en-US" sz="2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361950"/>
                <a:ext cx="8846128" cy="4724400"/>
              </a:xfrm>
              <a:blipFill rotWithShape="1">
                <a:blip r:embed="rId2"/>
                <a:stretch>
                  <a:fillRect l="-758" t="-645" r="-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itle 1"/>
          <p:cNvSpPr txBox="1">
            <a:spLocks/>
          </p:cNvSpPr>
          <p:nvPr/>
        </p:nvSpPr>
        <p:spPr>
          <a:xfrm>
            <a:off x="0" y="-19050"/>
            <a:ext cx="33528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700" b="1" dirty="0" smtClean="0">
                <a:latin typeface="Cambria" panose="02040503050406030204" pitchFamily="18" charset="0"/>
              </a:rPr>
              <a:t>SOLVING ONE-STEP EQUATIONS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849996"/>
            <a:ext cx="2537719" cy="300513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1746173" y="3613907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257799" y="3660440"/>
            <a:ext cx="38331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/>
            <a:r>
              <a:rPr lang="en-US" sz="2000" b="1" dirty="0" smtClean="0"/>
              <a:t>Multiplication Property of Equality</a:t>
            </a:r>
            <a:endParaRPr lang="en-US" sz="2000" b="1" dirty="0"/>
          </a:p>
        </p:txBody>
      </p:sp>
      <p:sp>
        <p:nvSpPr>
          <p:cNvPr id="36" name="Right Arrow 35"/>
          <p:cNvSpPr/>
          <p:nvPr/>
        </p:nvSpPr>
        <p:spPr>
          <a:xfrm>
            <a:off x="2476041" y="4335367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3288796" y="1504950"/>
                <a:ext cx="1077215" cy="7277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en-US" sz="24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𝒂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8796" y="1504950"/>
                <a:ext cx="1077215" cy="72776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3227176" y="2643858"/>
                <a:ext cx="1178160" cy="7277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en-US" sz="24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𝟐𝟒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7176" y="2643858"/>
                <a:ext cx="1178160" cy="72776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/>
              <p:cNvSpPr/>
              <p:nvPr/>
            </p:nvSpPr>
            <p:spPr>
              <a:xfrm>
                <a:off x="2492566" y="3486150"/>
                <a:ext cx="2667000" cy="72776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𝟐𝟒</m:t>
                      </m:r>
                      <m:r>
                        <a:rPr lang="en-US" sz="2400" b="1" i="1" dirty="0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US" sz="24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en-US" sz="24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𝟐𝟒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𝟐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𝟐𝟒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2566" y="3486150"/>
                <a:ext cx="2667000" cy="72776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3241865" y="4325536"/>
                <a:ext cx="1178160" cy="46166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𝟒𝟖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1865" y="4325536"/>
                <a:ext cx="1178160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8324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6200" y="361950"/>
                <a:ext cx="8846128" cy="4724400"/>
              </a:xfrm>
            </p:spPr>
            <p:txBody>
              <a:bodyPr>
                <a:no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000" b="1" u="sng" dirty="0" smtClean="0">
                    <a:solidFill>
                      <a:srgbClr val="0070C0"/>
                    </a:solidFill>
                  </a:rPr>
                  <a:t>Using Division Property of Equality</a:t>
                </a:r>
                <a:endParaRPr lang="en-US" sz="2000" b="1" u="sng" dirty="0" smtClean="0">
                  <a:solidFill>
                    <a:srgbClr val="0070C0"/>
                  </a:solidFill>
                </a:endParaRPr>
              </a:p>
              <a:p>
                <a:pPr marL="0" indent="0" algn="just">
                  <a:spcAft>
                    <a:spcPts val="600"/>
                  </a:spcAft>
                  <a:buNone/>
                </a:pPr>
                <a:r>
                  <a:rPr lang="en-US" sz="2000" dirty="0" smtClean="0"/>
                  <a:t>This property means dividing same number on both sides of the equation and is applicable on the following type of equations:     </a:t>
                </a:r>
                <a:endParaRPr lang="en-US" sz="2000" dirty="0" smtClean="0"/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US" sz="2000" dirty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2000" b="1" dirty="0" smtClean="0">
                    <a:solidFill>
                      <a:srgbClr val="0070C0"/>
                    </a:solidFill>
                  </a:rPr>
                  <a:t>Example: Solve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𝟑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𝒙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𝟐𝟒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en-US" sz="2000" dirty="0" smtClean="0"/>
                  <a:t>	 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US" sz="2000" dirty="0" smtClean="0"/>
              </a:p>
              <a:p>
                <a:pPr marL="0" indent="0" algn="just">
                  <a:spcAft>
                    <a:spcPts val="600"/>
                  </a:spcAft>
                  <a:buNone/>
                </a:pPr>
                <a:endParaRPr lang="en-US" sz="2000" b="1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361950"/>
                <a:ext cx="8846128" cy="4724400"/>
              </a:xfrm>
              <a:blipFill rotWithShape="1">
                <a:blip r:embed="rId2"/>
                <a:stretch>
                  <a:fillRect l="-758" t="-645" r="-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itle 1"/>
          <p:cNvSpPr txBox="1">
            <a:spLocks/>
          </p:cNvSpPr>
          <p:nvPr/>
        </p:nvSpPr>
        <p:spPr>
          <a:xfrm>
            <a:off x="0" y="-19050"/>
            <a:ext cx="33528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700" b="1" dirty="0" smtClean="0">
                <a:latin typeface="Cambria" panose="02040503050406030204" pitchFamily="18" charset="0"/>
              </a:rPr>
              <a:t>SOLVING ONE-STEP EQUATIONS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849996"/>
            <a:ext cx="2537719" cy="30051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3129064" y="2739122"/>
                <a:ext cx="1433773" cy="464262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𝟑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𝟐𝟒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9064" y="2739122"/>
                <a:ext cx="1433773" cy="46426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ight Arrow 4"/>
          <p:cNvSpPr/>
          <p:nvPr/>
        </p:nvSpPr>
        <p:spPr>
          <a:xfrm>
            <a:off x="2286000" y="3455089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33"/>
              <p:cNvSpPr/>
              <p:nvPr/>
            </p:nvSpPr>
            <p:spPr>
              <a:xfrm>
                <a:off x="3129056" y="3290601"/>
                <a:ext cx="1443750" cy="786177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en-US" sz="24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𝟐𝟒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9056" y="3290601"/>
                <a:ext cx="1443750" cy="7861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5105400" y="3431984"/>
            <a:ext cx="3581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/>
            <a:r>
              <a:rPr lang="en-US" sz="2000" b="1" dirty="0" smtClean="0"/>
              <a:t>Division Property of Equality</a:t>
            </a:r>
            <a:endParaRPr lang="en-US" sz="2000" b="1" dirty="0"/>
          </a:p>
        </p:txBody>
      </p:sp>
      <p:sp>
        <p:nvSpPr>
          <p:cNvPr id="36" name="Right Arrow 35"/>
          <p:cNvSpPr/>
          <p:nvPr/>
        </p:nvSpPr>
        <p:spPr>
          <a:xfrm>
            <a:off x="2590800" y="4179012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Rectangle 36"/>
              <p:cNvSpPr/>
              <p:nvPr/>
            </p:nvSpPr>
            <p:spPr>
              <a:xfrm>
                <a:off x="3364114" y="4171950"/>
                <a:ext cx="979286" cy="464262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4114" y="4171950"/>
                <a:ext cx="979286" cy="46426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3278242" y="1581150"/>
                <a:ext cx="1303430" cy="46166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𝒂𝒙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8242" y="1581150"/>
                <a:ext cx="1303430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3919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1639</TotalTime>
  <Words>348</Words>
  <Application>Microsoft Office PowerPoint</Application>
  <PresentationFormat>On-screen Show (16:9)</PresentationFormat>
  <Paragraphs>65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Solving One-Step Equations</vt:lpstr>
      <vt:lpstr>SOLVING ONE-STEP EQUATIONS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Rafae</dc:creator>
  <cp:lastModifiedBy>Rafay</cp:lastModifiedBy>
  <cp:revision>311</cp:revision>
  <dcterms:created xsi:type="dcterms:W3CDTF">2016-10-20T15:06:14Z</dcterms:created>
  <dcterms:modified xsi:type="dcterms:W3CDTF">2016-12-16T19:05:50Z</dcterms:modified>
</cp:coreProperties>
</file>