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338" r:id="rId4"/>
    <p:sldId id="340" r:id="rId5"/>
    <p:sldId id="334" r:id="rId6"/>
    <p:sldId id="344" r:id="rId7"/>
    <p:sldId id="345" r:id="rId8"/>
    <p:sldId id="346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4660"/>
  </p:normalViewPr>
  <p:slideViewPr>
    <p:cSldViewPr>
      <p:cViewPr varScale="1">
        <p:scale>
          <a:sx n="86" d="100"/>
          <a:sy n="86" d="100"/>
        </p:scale>
        <p:origin x="-822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C044E-DAA5-411C-8CC0-8608F0241954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A9D72-157A-45B0-A9DD-5B2C8D7697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6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06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25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4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226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3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4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21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7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49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10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383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444E1-CE27-4C75-9329-1AE83DD0D30A}" type="datetimeFigureOut">
              <a:rPr lang="en-US" smtClean="0"/>
              <a:t>12/17/2016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30A26-22C1-4DAF-BC43-99DE4FE51A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54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9369" y="1569751"/>
            <a:ext cx="9144000" cy="1102519"/>
          </a:xfrm>
        </p:spPr>
        <p:txBody>
          <a:bodyPr anchor="t">
            <a:noAutofit/>
          </a:bodyPr>
          <a:lstStyle/>
          <a:p>
            <a:r>
              <a:rPr lang="en-US" dirty="0"/>
              <a:t> </a:t>
            </a:r>
            <a:r>
              <a:rPr lang="en-US" dirty="0" smtClean="0"/>
              <a:t>Solving Two-Step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2617" y="2936684"/>
            <a:ext cx="6400800" cy="1314450"/>
          </a:xfrm>
        </p:spPr>
        <p:txBody>
          <a:bodyPr/>
          <a:lstStyle/>
          <a:p>
            <a:r>
              <a:rPr lang="en-US" dirty="0"/>
              <a:t>Unit </a:t>
            </a:r>
            <a:r>
              <a:rPr lang="en-US" dirty="0" smtClean="0"/>
              <a:t>2 </a:t>
            </a:r>
            <a:r>
              <a:rPr lang="en-US" dirty="0"/>
              <a:t>Lesson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8150"/>
            <a:ext cx="9144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973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49"/>
            <a:ext cx="8686800" cy="38100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Students will be able to:</a:t>
            </a:r>
          </a:p>
          <a:p>
            <a:pPr marL="0" indent="0" algn="ctr">
              <a:buNone/>
            </a:pPr>
            <a:r>
              <a:rPr lang="en-US" sz="2400" dirty="0" smtClean="0"/>
              <a:t>Solve two-step equations by undoing</a:t>
            </a:r>
            <a:br>
              <a:rPr lang="en-US" sz="2400" dirty="0" smtClean="0"/>
            </a:br>
            <a:r>
              <a:rPr lang="en-US" sz="2400" dirty="0" smtClean="0"/>
              <a:t> mathematical operations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Key Vocabulary</a:t>
            </a:r>
            <a:r>
              <a:rPr lang="en-US" sz="2400" b="1" dirty="0" smtClean="0">
                <a:solidFill>
                  <a:srgbClr val="0070C0"/>
                </a:solidFill>
              </a:rPr>
              <a:t>:</a:t>
            </a:r>
            <a:br>
              <a:rPr lang="en-US" sz="2400" b="1" dirty="0" smtClean="0">
                <a:solidFill>
                  <a:srgbClr val="0070C0"/>
                </a:solidFill>
              </a:rPr>
            </a:b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dirty="0" smtClean="0"/>
              <a:t>Two-Step equation</a:t>
            </a:r>
          </a:p>
          <a:p>
            <a:r>
              <a:rPr lang="en-US" sz="2400" dirty="0" smtClean="0"/>
              <a:t>Order of Operations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69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590550"/>
                <a:ext cx="8686800" cy="38862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 smtClean="0"/>
                  <a:t>A</a:t>
                </a:r>
                <a:r>
                  <a:rPr lang="en-US" sz="24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2400" b="1" dirty="0" smtClean="0">
                    <a:solidFill>
                      <a:srgbClr val="0070C0"/>
                    </a:solidFill>
                  </a:rPr>
                  <a:t>Two-Step Equation </a:t>
                </a:r>
                <a:r>
                  <a:rPr lang="en-US" sz="2400" dirty="0" smtClean="0"/>
                  <a:t>is an equation that can be solved in two steps using the properties of equality and undoing the mathematical operations.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400" dirty="0" smtClean="0"/>
                  <a:t>If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sz="2400" dirty="0" smtClean="0"/>
                  <a:t> is the variable in the equation, then the two-step equation can be of the forms:</a:t>
                </a:r>
                <a:endParaRPr lang="en-US" sz="2400" dirty="0"/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590550"/>
                <a:ext cx="8686800" cy="3886200"/>
              </a:xfrm>
              <a:blipFill rotWithShape="1">
                <a:blip r:embed="rId2"/>
                <a:stretch>
                  <a:fillRect l="-1123" t="-1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198153" y="2638938"/>
                <a:ext cx="1448430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8153" y="2638938"/>
                <a:ext cx="1448430" cy="40011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271476" y="4324350"/>
                <a:ext cx="1303430" cy="65133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476" y="4324350"/>
                <a:ext cx="1303430" cy="651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089532" y="3837023"/>
                <a:ext cx="1625215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)=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532" y="3837023"/>
                <a:ext cx="1625215" cy="400110"/>
              </a:xfrm>
              <a:prstGeom prst="rect">
                <a:avLst/>
              </a:prstGeom>
              <a:blipFill rotWithShape="1">
                <a:blip r:embed="rId6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297786" y="3135912"/>
                <a:ext cx="1282695" cy="6238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7786" y="3135912"/>
                <a:ext cx="1282695" cy="62382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321366" y="2639857"/>
                <a:ext cx="1448430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1366" y="2639857"/>
                <a:ext cx="144843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422207" y="3127184"/>
                <a:ext cx="1282695" cy="6238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2207" y="3127184"/>
                <a:ext cx="1282695" cy="6238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4267200" y="3835018"/>
                <a:ext cx="1625215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)=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3835018"/>
                <a:ext cx="1625215" cy="400110"/>
              </a:xfrm>
              <a:prstGeom prst="rect">
                <a:avLst/>
              </a:prstGeom>
              <a:blipFill rotWithShape="1">
                <a:blip r:embed="rId10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400173" y="4313332"/>
                <a:ext cx="1303430" cy="62183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173" y="4313332"/>
                <a:ext cx="1303430" cy="62183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43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72674"/>
            <a:ext cx="8686800" cy="4465727"/>
          </a:xfrm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Undoing the Order of Operations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While simplifying the mathematical expressions, the order of operations followed is </a:t>
            </a:r>
            <a:r>
              <a:rPr lang="en-US" sz="2400" dirty="0" smtClean="0"/>
              <a:t>PEDMAS</a:t>
            </a:r>
            <a:r>
              <a:rPr lang="en-US" sz="2400" dirty="0" smtClean="0"/>
              <a:t>.</a:t>
            </a:r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r>
              <a:rPr lang="en-US" sz="2400" dirty="0" smtClean="0"/>
              <a:t>When solving an equation, we undo the operations in equation in the opposite sequence i.e. from bottom to top.</a:t>
            </a:r>
          </a:p>
          <a:p>
            <a:pPr>
              <a:spcAft>
                <a:spcPts val="600"/>
              </a:spcAft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Aft>
                <a:spcPts val="600"/>
              </a:spcAft>
              <a:buNone/>
            </a:pPr>
            <a:endParaRPr lang="en-US" sz="2400" dirty="0" smtClean="0"/>
          </a:p>
          <a:p>
            <a:pPr marL="0" indent="0">
              <a:spcAft>
                <a:spcPts val="600"/>
              </a:spcAft>
              <a:buNone/>
            </a:pPr>
            <a:endParaRPr lang="en-US" sz="2400" b="1" dirty="0" smtClean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9626000"/>
                  </p:ext>
                </p:extLst>
              </p:nvPr>
            </p:nvGraphicFramePr>
            <p:xfrm>
              <a:off x="2151043" y="1667945"/>
              <a:ext cx="4419600" cy="1834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9800"/>
                    <a:gridCol w="2209800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Name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Operation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( )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Parenthesis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oMath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Exponents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  <a:ea typeface="Cambria Math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÷ ×</m:t>
                              </m:r>
                            </m:oMath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Divide, Multiply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b="1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 −</m:t>
                              </m:r>
                            </m:oMath>
                          </a14:m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Add, Subtract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9626000"/>
                  </p:ext>
                </p:extLst>
              </p:nvPr>
            </p:nvGraphicFramePr>
            <p:xfrm>
              <a:off x="2151043" y="1667945"/>
              <a:ext cx="4419600" cy="18349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9800"/>
                    <a:gridCol w="2209800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Name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Operation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( )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Parenthesis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719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75" t="-204918" r="-99725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Exponents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75" t="-310000" r="-99725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Divide, Multiply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275" t="-410000" r="-99725" b="-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chemeClr val="tx1"/>
                              </a:solidFill>
                            </a:rPr>
                            <a:t>Add, Subtract</a:t>
                          </a:r>
                          <a:endParaRPr lang="en-US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Down Arrow 3"/>
          <p:cNvSpPr/>
          <p:nvPr/>
        </p:nvSpPr>
        <p:spPr>
          <a:xfrm>
            <a:off x="1469834" y="2283705"/>
            <a:ext cx="6096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89761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When Simplifying</a:t>
            </a:r>
            <a:endParaRPr lang="en-US" b="1" dirty="0"/>
          </a:p>
        </p:txBody>
      </p:sp>
      <p:sp>
        <p:nvSpPr>
          <p:cNvPr id="9" name="Down Arrow 8"/>
          <p:cNvSpPr/>
          <p:nvPr/>
        </p:nvSpPr>
        <p:spPr>
          <a:xfrm rot="10800000">
            <a:off x="6689159" y="2228391"/>
            <a:ext cx="609600" cy="1219200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532836" y="1859059"/>
            <a:ext cx="246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When Solving Equation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74755" y="2593784"/>
            <a:ext cx="501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DO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136752" y="2636933"/>
            <a:ext cx="853657" cy="364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UNDO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46139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Solving Two-Step Equations without Parenthesis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In solving these types of equations, we first add or subtract and then multiply or divide according to the equation.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 1: Solve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070C0"/>
                        </a:solidFill>
                        <a:latin typeface="Cambria Math"/>
                      </a:rPr>
                      <m:t>𝟐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𝟖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783080" y="2981295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754273" y="2965772"/>
                <a:ext cx="2557693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𝟖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4273" y="2965772"/>
                <a:ext cx="2557693" cy="4001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486400" y="3009840"/>
            <a:ext cx="34042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Addition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590800" y="4004325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400540" y="3438495"/>
                <a:ext cx="1314824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𝟏𝟐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540" y="3438495"/>
                <a:ext cx="131482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2295950" y="1502931"/>
                <a:ext cx="1448430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950" y="1502931"/>
                <a:ext cx="1448430" cy="4001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2395583" y="1999905"/>
                <a:ext cx="1282695" cy="6238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583" y="1999905"/>
                <a:ext cx="1282695" cy="62382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419163" y="1503850"/>
                <a:ext cx="1448430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163" y="1503850"/>
                <a:ext cx="1448430" cy="40011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520004" y="1991177"/>
                <a:ext cx="1282695" cy="623825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0004" y="1991177"/>
                <a:ext cx="1282695" cy="623825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/>
          <p:cNvSpPr/>
          <p:nvPr/>
        </p:nvSpPr>
        <p:spPr>
          <a:xfrm>
            <a:off x="813817" y="3006916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1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400540" y="3898667"/>
                <a:ext cx="1314824" cy="668516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𝟏𝟐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0540" y="3898667"/>
                <a:ext cx="1314824" cy="66851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651098" y="4021853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2</a:t>
            </a:r>
            <a:endParaRPr lang="en-US" sz="2000" b="1" dirty="0"/>
          </a:p>
        </p:txBody>
      </p:sp>
      <p:sp>
        <p:nvSpPr>
          <p:cNvPr id="24" name="Rectangle 23"/>
          <p:cNvSpPr/>
          <p:nvPr/>
        </p:nvSpPr>
        <p:spPr>
          <a:xfrm>
            <a:off x="5029200" y="4004325"/>
            <a:ext cx="34042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Division Property of Equality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647502" y="4616890"/>
                <a:ext cx="816403" cy="40011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502" y="4616890"/>
                <a:ext cx="816403" cy="40011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2618342" y="4604479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20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Solving Two-Step Equations without Parenthesis</a:t>
                </a:r>
                <a:r>
                  <a:rPr lang="en-US" sz="2000" b="1" u="sng" dirty="0">
                    <a:solidFill>
                      <a:srgbClr val="0070C0"/>
                    </a:solidFill>
                  </a:rPr>
                  <a:t/>
                </a:r>
                <a:br>
                  <a:rPr lang="en-US" sz="2000" b="1" u="sng" dirty="0">
                    <a:solidFill>
                      <a:srgbClr val="0070C0"/>
                    </a:solidFill>
                  </a:rPr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 2: 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𝒙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+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𝟑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881332" y="1476405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721166" y="1405496"/>
                <a:ext cx="2325175" cy="62183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𝟓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166" y="1405496"/>
                <a:ext cx="2325175" cy="6218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257800" y="1500674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Subtraction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286000" y="2874323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515298" y="2091296"/>
                <a:ext cx="898043" cy="621837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5298" y="2091296"/>
                <a:ext cx="898043" cy="62183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66349" y="1504950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1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037902" y="2778316"/>
                <a:ext cx="1846048" cy="57721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𝟒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𝟒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902" y="2778316"/>
                <a:ext cx="1846048" cy="57721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340387" y="2889021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2</a:t>
            </a:r>
            <a:endParaRPr lang="en-US" sz="2000" b="1" dirty="0"/>
          </a:p>
        </p:txBody>
      </p:sp>
      <p:sp>
        <p:nvSpPr>
          <p:cNvPr id="24" name="Rectangle 23"/>
          <p:cNvSpPr/>
          <p:nvPr/>
        </p:nvSpPr>
        <p:spPr>
          <a:xfrm>
            <a:off x="5080310" y="2866869"/>
            <a:ext cx="38350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Multiplication Property of Equality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558210" y="3532223"/>
                <a:ext cx="816403" cy="40011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210" y="3532223"/>
                <a:ext cx="816403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2286000" y="3562350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8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Solving Two-Step Equations with Parenthesis</a:t>
                </a:r>
              </a:p>
              <a:p>
                <a:pPr marL="0" indent="0" algn="just">
                  <a:spcAft>
                    <a:spcPts val="600"/>
                  </a:spcAft>
                  <a:buNone/>
                </a:pPr>
                <a:r>
                  <a:rPr lang="en-US" sz="2000" dirty="0" smtClean="0"/>
                  <a:t>In solving these types of equations, we first multiply or divide and then solve the expression in parenthesis using addition or subtraction, according to the equation.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/>
              </a:p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 3: Solve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0070C0"/>
                        </a:solidFill>
                        <a:latin typeface="Cambria Math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𝒙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−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𝟏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)=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𝟏𝟓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 r="-6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896902" y="3072675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623907" y="2952750"/>
                <a:ext cx="2557693" cy="69705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𝟏𝟓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07" y="2952750"/>
                <a:ext cx="2557693" cy="69705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5334000" y="3052876"/>
            <a:ext cx="34042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Division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008742" y="4171950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245341" y="3705296"/>
                <a:ext cx="1314824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5341" y="3705296"/>
                <a:ext cx="131482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11132" y="3105150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1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792979" y="4171950"/>
                <a:ext cx="2388621" cy="424703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979" y="4171950"/>
                <a:ext cx="2388621" cy="42470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1063532" y="4171950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2</a:t>
            </a:r>
            <a:endParaRPr lang="en-US" sz="2000" b="1" dirty="0"/>
          </a:p>
        </p:txBody>
      </p:sp>
      <p:sp>
        <p:nvSpPr>
          <p:cNvPr id="24" name="Rectangle 23"/>
          <p:cNvSpPr/>
          <p:nvPr/>
        </p:nvSpPr>
        <p:spPr>
          <a:xfrm>
            <a:off x="5234848" y="4171950"/>
            <a:ext cx="34042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Addition Property of Equality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574905" y="4649941"/>
                <a:ext cx="816403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𝟒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4905" y="4649941"/>
                <a:ext cx="816403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2819400" y="4617281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2271475" y="1994282"/>
                <a:ext cx="1303430" cy="651332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475" y="1994282"/>
                <a:ext cx="1303430" cy="651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089531" y="1506955"/>
                <a:ext cx="1625215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)=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9531" y="1506955"/>
                <a:ext cx="1625215" cy="400110"/>
              </a:xfrm>
              <a:prstGeom prst="rect">
                <a:avLst/>
              </a:prstGeom>
              <a:blipFill rotWithShape="1">
                <a:blip r:embed="rId9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4267199" y="1504950"/>
                <a:ext cx="1625215" cy="40011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𝒂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𝒃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)=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199" y="1504950"/>
                <a:ext cx="1625215" cy="400110"/>
              </a:xfrm>
              <a:prstGeom prst="rect">
                <a:avLst/>
              </a:prstGeom>
              <a:blipFill rotWithShape="1">
                <a:blip r:embed="rId10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4400172" y="1983264"/>
                <a:ext cx="1303430" cy="621837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1" i="1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𝒂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𝒃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𝒄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0172" y="1983264"/>
                <a:ext cx="1303430" cy="62183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0124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</p:spPr>
            <p:txBody>
              <a:bodyPr>
                <a:no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n-US" sz="2000" b="1" u="sng" dirty="0" smtClean="0">
                    <a:solidFill>
                      <a:srgbClr val="0070C0"/>
                    </a:solidFill>
                  </a:rPr>
                  <a:t>Solving Two-Step Equations without Parenthesis</a:t>
                </a:r>
                <a:r>
                  <a:rPr lang="en-US" sz="2000" b="1" u="sng" dirty="0">
                    <a:solidFill>
                      <a:srgbClr val="0070C0"/>
                    </a:solidFill>
                  </a:rPr>
                  <a:t/>
                </a:r>
                <a:br>
                  <a:rPr lang="en-US" sz="2000" b="1" u="sng" dirty="0">
                    <a:solidFill>
                      <a:srgbClr val="0070C0"/>
                    </a:solidFill>
                  </a:rPr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b="1" dirty="0" smtClean="0">
                    <a:solidFill>
                      <a:srgbClr val="0070C0"/>
                    </a:solidFill>
                  </a:rPr>
                  <a:t>Example 4: Solve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𝒙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0070C0"/>
                        </a:solidFill>
                        <a:latin typeface="Cambria Math"/>
                      </a:rPr>
                      <m:t>.</m:t>
                    </m:r>
                  </m:oMath>
                </a14:m>
                <a:r>
                  <a:rPr lang="en-US" sz="2000" dirty="0" smtClean="0"/>
                  <a:t>	 </a:t>
                </a:r>
              </a:p>
              <a:p>
                <a:pPr marL="0" indent="0">
                  <a:spcAft>
                    <a:spcPts val="600"/>
                  </a:spcAft>
                  <a:buNone/>
                </a:pPr>
                <a:endParaRPr lang="en-US" sz="2000" dirty="0" smtClean="0"/>
              </a:p>
              <a:p>
                <a:pPr marL="0" indent="0" algn="just">
                  <a:spcAft>
                    <a:spcPts val="600"/>
                  </a:spcAft>
                  <a:buNone/>
                </a:pPr>
                <a:endParaRPr lang="en-US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361950"/>
                <a:ext cx="8846128" cy="4724400"/>
              </a:xfrm>
              <a:blipFill rotWithShape="1">
                <a:blip r:embed="rId2"/>
                <a:stretch>
                  <a:fillRect l="-758" t="-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4849996"/>
            <a:ext cx="2537719" cy="300513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>
            <a:off x="1788919" y="1828257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2623961" y="1701418"/>
                <a:ext cx="2325175" cy="66851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𝟏𝟎</m:t>
                          </m:r>
                        </m:num>
                        <m:den>
                          <m:r>
                            <a:rPr lang="en-US" sz="2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𝟔</m:t>
                          </m:r>
                        </m:den>
                      </m:f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𝟓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𝟔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3961" y="1701418"/>
                <a:ext cx="2325175" cy="66851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4949136" y="3576726"/>
            <a:ext cx="36576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Subtraction Property of Equality</a:t>
            </a:r>
            <a:endParaRPr lang="en-US" sz="2000" b="1" dirty="0"/>
          </a:p>
        </p:txBody>
      </p:sp>
      <p:sp>
        <p:nvSpPr>
          <p:cNvPr id="36" name="Right Arrow 35"/>
          <p:cNvSpPr/>
          <p:nvPr/>
        </p:nvSpPr>
        <p:spPr>
          <a:xfrm>
            <a:off x="2623961" y="3635311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3059153" y="2498909"/>
                <a:ext cx="1600174" cy="40011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>
                          <a:solidFill>
                            <a:srgbClr val="0070C0"/>
                          </a:solidFill>
                          <a:latin typeface="Cambria Math"/>
                        </a:rPr>
                        <m:t>𝟏𝟎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153" y="2498909"/>
                <a:ext cx="1600174" cy="4001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3505200" cy="365760"/>
          </a:xfrm>
        </p:spPr>
        <p:txBody>
          <a:bodyPr>
            <a:normAutofit/>
          </a:bodyPr>
          <a:lstStyle/>
          <a:p>
            <a:pPr algn="l"/>
            <a:r>
              <a:rPr lang="en-US" sz="1700" b="1" dirty="0" smtClean="0">
                <a:latin typeface="Cambria" panose="02040503050406030204" pitchFamily="18" charset="0"/>
              </a:rPr>
              <a:t>SOLVING TWO-STEP EQUATIONS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90127" y="1846160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1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2365616" y="3021292"/>
                <a:ext cx="2977125" cy="435123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𝟏𝟎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𝟏𝟎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𝟑𝟎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𝟏𝟎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5616" y="3021292"/>
                <a:ext cx="2977125" cy="43512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685800" y="3013199"/>
            <a:ext cx="10700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Step 2</a:t>
            </a:r>
            <a:endParaRPr lang="en-US" sz="2000" b="1" dirty="0"/>
          </a:p>
        </p:txBody>
      </p:sp>
      <p:sp>
        <p:nvSpPr>
          <p:cNvPr id="24" name="Rectangle 23"/>
          <p:cNvSpPr/>
          <p:nvPr/>
        </p:nvSpPr>
        <p:spPr>
          <a:xfrm>
            <a:off x="5158624" y="1830859"/>
            <a:ext cx="38350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 smtClean="0"/>
              <a:t>Multiplication Property of Equality</a:t>
            </a:r>
            <a:endParaRPr 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407995" y="3622799"/>
                <a:ext cx="968803" cy="40011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70C0"/>
                          </a:solidFill>
                          <a:latin typeface="Cambria Math"/>
                        </a:rPr>
                        <m:t>𝟐𝟎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7995" y="3622799"/>
                <a:ext cx="968803" cy="4001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ight Arrow 25"/>
          <p:cNvSpPr/>
          <p:nvPr/>
        </p:nvSpPr>
        <p:spPr>
          <a:xfrm>
            <a:off x="1579195" y="2999215"/>
            <a:ext cx="609600" cy="45720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10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500</Words>
  <Application>Microsoft Office PowerPoint</Application>
  <PresentationFormat>On-screen Show (16:9)</PresentationFormat>
  <Paragraphs>97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 Solving Two-Step Equations</vt:lpstr>
      <vt:lpstr>SOLVING TWO-STEP EQUATIONS</vt:lpstr>
      <vt:lpstr>SOLVING TWO-STEP EQUATIONS</vt:lpstr>
      <vt:lpstr>SOLVING TWO-STEP EQUATIONS</vt:lpstr>
      <vt:lpstr>SOLVING TWO-STEP EQUATIONS</vt:lpstr>
      <vt:lpstr>SOLVING TWO-STEP EQUATIONS</vt:lpstr>
      <vt:lpstr>SOLVING TWO-STEP EQUATIONS</vt:lpstr>
      <vt:lpstr>SOLVING TWO-STEP EQUATIONS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Rafae</dc:creator>
  <cp:lastModifiedBy>Rafay</cp:lastModifiedBy>
  <cp:revision>329</cp:revision>
  <dcterms:created xsi:type="dcterms:W3CDTF">2016-10-20T15:06:14Z</dcterms:created>
  <dcterms:modified xsi:type="dcterms:W3CDTF">2016-12-17T14:27:42Z</dcterms:modified>
</cp:coreProperties>
</file>