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82" r:id="rId5"/>
    <p:sldId id="267" r:id="rId6"/>
    <p:sldId id="261" r:id="rId7"/>
    <p:sldId id="268" r:id="rId8"/>
    <p:sldId id="281" r:id="rId9"/>
    <p:sldId id="269" r:id="rId10"/>
    <p:sldId id="270" r:id="rId11"/>
    <p:sldId id="271" r:id="rId12"/>
    <p:sldId id="272" r:id="rId13"/>
    <p:sldId id="275" r:id="rId14"/>
    <p:sldId id="273" r:id="rId15"/>
    <p:sldId id="276" r:id="rId16"/>
    <p:sldId id="277" r:id="rId17"/>
    <p:sldId id="278" r:id="rId18"/>
    <p:sldId id="279" r:id="rId19"/>
    <p:sldId id="280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0956" autoAdjust="0"/>
    <p:restoredTop sz="94660"/>
  </p:normalViewPr>
  <p:slideViewPr>
    <p:cSldViewPr>
      <p:cViewPr>
        <p:scale>
          <a:sx n="125" d="100"/>
          <a:sy n="125" d="100"/>
        </p:scale>
        <p:origin x="-1290" y="-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3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4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0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8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1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1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6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BCC1D-6D34-4BB4-81AD-D94EC416E48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8A224-2CD8-4A9D-A892-02EFAF660A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7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Compound Inequalities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 Lesson 6</a:t>
            </a:r>
            <a:endParaRPr lang="en-US" dirty="0"/>
          </a:p>
        </p:txBody>
      </p:sp>
      <p:pic>
        <p:nvPicPr>
          <p:cNvPr id="7" name="Picture 2" descr="C:\Users\nicart\Dropbox\algebra 1\Horizontal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" y="691223"/>
            <a:ext cx="8229600" cy="10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5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>
                <a:latin typeface="Cambria" panose="02040503050406030204" pitchFamily="18" charset="0"/>
              </a:rPr>
              <a:t>COMPOUND INEQUALITIES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Inequalities </a:t>
                </a:r>
                <a:r>
                  <a:rPr lang="en-US" sz="2400" dirty="0"/>
                  <a:t>containing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𝑶𝑹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effectLst/>
                  </a:rPr>
                  <a:t> </a:t>
                </a:r>
                <a:r>
                  <a:rPr lang="en-US" sz="2400" dirty="0">
                    <a:effectLst/>
                  </a:rPr>
                  <a:t>is true only if one or both of the inequalities are true.</a:t>
                </a:r>
              </a:p>
              <a:p>
                <a:pPr marL="400050" lvl="1" indent="0">
                  <a:buNone/>
                </a:pPr>
                <a:endParaRPr lang="en-US" sz="2400" b="1" dirty="0" smtClean="0">
                  <a:solidFill>
                    <a:srgbClr val="0070C0"/>
                  </a:solidFill>
                </a:endParaRPr>
              </a:p>
              <a:p>
                <a:pPr marL="400050" lvl="1" indent="0"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</a:rPr>
                  <a:t>Solution</a:t>
                </a:r>
                <a:r>
                  <a:rPr lang="en-US" sz="2400" dirty="0">
                    <a:effectLst/>
                  </a:rPr>
                  <a:t>: </a:t>
                </a:r>
                <a:r>
                  <a:rPr lang="en-US" sz="2400" dirty="0"/>
                  <a:t>The solution of the compound inequality containing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𝑶𝑹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/>
                  <a:t>is a solution of 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either</a:t>
                </a:r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/>
                  <a:t>inequality, not necessarily both</a:t>
                </a:r>
                <a:r>
                  <a:rPr lang="en-US" sz="2400" dirty="0" smtClean="0"/>
                  <a:t>.</a:t>
                </a:r>
              </a:p>
              <a:p>
                <a:pPr marL="400050" lvl="1" indent="0">
                  <a:buNone/>
                </a:pPr>
                <a:r>
                  <a:rPr lang="en-US" sz="2400" dirty="0">
                    <a:effectLst/>
                  </a:rPr>
                  <a:t> </a:t>
                </a:r>
              </a:p>
              <a:p>
                <a:pPr marL="400050" lvl="1" indent="0">
                  <a:buNone/>
                </a:pPr>
                <a:r>
                  <a:rPr lang="en-US" sz="2400" b="1" dirty="0">
                    <a:solidFill>
                      <a:srgbClr val="0070C0"/>
                    </a:solidFill>
                  </a:rPr>
                  <a:t>Graph</a:t>
                </a:r>
                <a:r>
                  <a:rPr lang="en-US" sz="2400" dirty="0">
                    <a:effectLst/>
                  </a:rPr>
                  <a:t>: </a:t>
                </a:r>
                <a:r>
                  <a:rPr lang="en-US" sz="2400" dirty="0"/>
                  <a:t>The 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UNION</a:t>
                </a:r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/>
                  <a:t>of the graphs of two inequalities. It can be found by graphing each inequality.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4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>
                <a:latin typeface="Cambria" panose="02040503050406030204" pitchFamily="18" charset="0"/>
              </a:rPr>
              <a:t>COMPOUND INEQUALITIES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4551650" y="1946910"/>
            <a:ext cx="100584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788024" y="3105150"/>
            <a:ext cx="2834640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57200" y="194691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Inequalities containing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70C0"/>
                        </a:solidFill>
                        <a:latin typeface="Cambria Math"/>
                      </a:rPr>
                      <m:t>𝑶𝑹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/>
                  <a:t>is true only if one or both of the inequalities are true.</a:t>
                </a:r>
              </a:p>
              <a:p>
                <a:pPr marL="400050" lvl="1" indent="0"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</a:rPr>
                  <a:t>Example</a:t>
                </a:r>
                <a:r>
                  <a:rPr lang="en-US" sz="2400" dirty="0">
                    <a:effectLst/>
                  </a:rPr>
                  <a:t>: </a:t>
                </a:r>
                <a:r>
                  <a:rPr lang="en-US" sz="2400" dirty="0"/>
                  <a:t>Graph the solution set of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≤−</m:t>
                    </m:r>
                    <m:r>
                      <a:rPr lang="en-US" sz="2400" b="1" i="1">
                        <a:latin typeface="Cambria Math"/>
                      </a:rPr>
                      <m:t>𝟏</m:t>
                    </m:r>
                  </m:oMath>
                </a14:m>
                <a:r>
                  <a:rPr lang="en-US" sz="2400" dirty="0"/>
                  <a:t> or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&gt;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en-US" sz="2400" dirty="0"/>
                  <a:t>.</a:t>
                </a:r>
                <a:endParaRPr lang="en-US" sz="2400" dirty="0">
                  <a:effectLst/>
                </a:endParaRPr>
              </a:p>
              <a:p>
                <a:pPr marL="400050" lvl="1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0147712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≤−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pPr algn="l"/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The solution set is</a:t>
                          </a:r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|"/>
                                  <m:ctrlP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 </m:t>
                                  </m:r>
                                </m:e>
                              </m:d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𝟐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pPr algn="l"/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0147712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r="-100000" b="-4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00000" b="-461333"/>
                          </a:stretch>
                        </a:blipFill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pPr algn="l"/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260000" b="-201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pPr algn="l"/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04" name="Group 103"/>
          <p:cNvGrpSpPr>
            <a:grpSpLocks noChangeAspect="1"/>
          </p:cNvGrpSpPr>
          <p:nvPr/>
        </p:nvGrpSpPr>
        <p:grpSpPr>
          <a:xfrm>
            <a:off x="4551650" y="2598794"/>
            <a:ext cx="3657600" cy="431161"/>
            <a:chOff x="1262153" y="208141"/>
            <a:chExt cx="3200400" cy="377780"/>
          </a:xfrm>
        </p:grpSpPr>
        <p:grpSp>
          <p:nvGrpSpPr>
            <p:cNvPr id="105" name="Group 104"/>
            <p:cNvGrpSpPr/>
            <p:nvPr/>
          </p:nvGrpSpPr>
          <p:grpSpPr>
            <a:xfrm>
              <a:off x="1262153" y="208141"/>
              <a:ext cx="3200400" cy="377780"/>
              <a:chOff x="1262153" y="208141"/>
              <a:chExt cx="3200400" cy="377780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262153" y="308253"/>
                <a:ext cx="3200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19525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2181086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2413689" y="208283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26383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2869477" y="215652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3099713" y="217204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33241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35527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37813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 Box 225"/>
              <p:cNvSpPr txBox="1"/>
              <p:nvPr/>
            </p:nvSpPr>
            <p:spPr>
              <a:xfrm>
                <a:off x="2841892" y="39998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0" name="Text Box 225"/>
              <p:cNvSpPr txBox="1"/>
              <p:nvPr/>
            </p:nvSpPr>
            <p:spPr>
              <a:xfrm>
                <a:off x="3072584" y="40140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1" name="Text Box 225"/>
              <p:cNvSpPr txBox="1"/>
              <p:nvPr/>
            </p:nvSpPr>
            <p:spPr>
              <a:xfrm>
                <a:off x="3296873" y="39791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2" name="Text Box 225"/>
              <p:cNvSpPr txBox="1"/>
              <p:nvPr/>
            </p:nvSpPr>
            <p:spPr>
              <a:xfrm>
                <a:off x="3526163" y="39815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3" name="Text Box 225"/>
              <p:cNvSpPr txBox="1"/>
              <p:nvPr/>
            </p:nvSpPr>
            <p:spPr>
              <a:xfrm>
                <a:off x="3753615" y="397877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4" name="Text Box 225"/>
              <p:cNvSpPr txBox="1"/>
              <p:nvPr/>
            </p:nvSpPr>
            <p:spPr>
              <a:xfrm>
                <a:off x="2590351" y="398430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5" name="Text Box 225"/>
              <p:cNvSpPr txBox="1"/>
              <p:nvPr/>
            </p:nvSpPr>
            <p:spPr>
              <a:xfrm>
                <a:off x="2365487" y="393891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6" name="Text Box 225"/>
              <p:cNvSpPr txBox="1"/>
              <p:nvPr/>
            </p:nvSpPr>
            <p:spPr>
              <a:xfrm>
                <a:off x="2134488" y="397807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27" name="Text Box 225"/>
              <p:cNvSpPr txBox="1"/>
              <p:nvPr/>
            </p:nvSpPr>
            <p:spPr>
              <a:xfrm>
                <a:off x="1905588" y="398293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>
                <a:off x="4005343" y="20877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4233943" y="208141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 Box 225"/>
              <p:cNvSpPr txBox="1"/>
              <p:nvPr/>
            </p:nvSpPr>
            <p:spPr>
              <a:xfrm>
                <a:off x="3978038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31" name="Text Box 225"/>
              <p:cNvSpPr txBox="1"/>
              <p:nvPr/>
            </p:nvSpPr>
            <p:spPr>
              <a:xfrm>
                <a:off x="4207273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32" name="Straight Connector 131"/>
              <p:cNvCxnSpPr/>
              <p:nvPr/>
            </p:nvCxnSpPr>
            <p:spPr>
              <a:xfrm>
                <a:off x="1495330" y="21896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1727740" y="21388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 Box 225"/>
              <p:cNvSpPr txBox="1"/>
              <p:nvPr/>
            </p:nvSpPr>
            <p:spPr>
              <a:xfrm>
                <a:off x="1679956" y="399793"/>
                <a:ext cx="101600" cy="182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35" name="Text Box 225"/>
              <p:cNvSpPr txBox="1"/>
              <p:nvPr/>
            </p:nvSpPr>
            <p:spPr>
              <a:xfrm>
                <a:off x="1448906" y="403676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3269327" y="262442"/>
              <a:ext cx="937501" cy="91440"/>
              <a:chOff x="3269327" y="262442"/>
              <a:chExt cx="937501" cy="91440"/>
            </a:xfrm>
          </p:grpSpPr>
          <p:sp>
            <p:nvSpPr>
              <p:cNvPr id="107" name="Oval 106"/>
              <p:cNvSpPr/>
              <p:nvPr/>
            </p:nvSpPr>
            <p:spPr>
              <a:xfrm flipH="1">
                <a:off x="3269327" y="26244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400"/>
              </a:p>
            </p:txBody>
          </p:sp>
          <p:cxnSp>
            <p:nvCxnSpPr>
              <p:cNvPr id="108" name="Straight Arrow Connector 107"/>
              <p:cNvCxnSpPr>
                <a:endCxn id="107" idx="2"/>
              </p:cNvCxnSpPr>
              <p:nvPr/>
            </p:nvCxnSpPr>
            <p:spPr>
              <a:xfrm flipH="1" flipV="1">
                <a:off x="3360767" y="308163"/>
                <a:ext cx="846061" cy="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6" name="Group 135"/>
          <p:cNvGrpSpPr>
            <a:grpSpLocks noChangeAspect="1"/>
          </p:cNvGrpSpPr>
          <p:nvPr/>
        </p:nvGrpSpPr>
        <p:grpSpPr>
          <a:xfrm>
            <a:off x="459709" y="2600439"/>
            <a:ext cx="3657600" cy="431161"/>
            <a:chOff x="1262153" y="208141"/>
            <a:chExt cx="3200400" cy="377780"/>
          </a:xfrm>
        </p:grpSpPr>
        <p:grpSp>
          <p:nvGrpSpPr>
            <p:cNvPr id="137" name="Group 136"/>
            <p:cNvGrpSpPr/>
            <p:nvPr/>
          </p:nvGrpSpPr>
          <p:grpSpPr>
            <a:xfrm>
              <a:off x="1262153" y="208141"/>
              <a:ext cx="3200400" cy="377780"/>
              <a:chOff x="1262153" y="208141"/>
              <a:chExt cx="3200400" cy="377780"/>
            </a:xfrm>
          </p:grpSpPr>
          <p:cxnSp>
            <p:nvCxnSpPr>
              <p:cNvPr id="141" name="Straight Connector 140"/>
              <p:cNvCxnSpPr/>
              <p:nvPr/>
            </p:nvCxnSpPr>
            <p:spPr>
              <a:xfrm>
                <a:off x="1262153" y="308253"/>
                <a:ext cx="3200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19525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2181086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2413689" y="208283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26383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2869477" y="215652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>
                <a:off x="3099713" y="217204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33241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35527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37813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 Box 225"/>
              <p:cNvSpPr txBox="1"/>
              <p:nvPr/>
            </p:nvSpPr>
            <p:spPr>
              <a:xfrm>
                <a:off x="2841892" y="39998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2" name="Text Box 225"/>
              <p:cNvSpPr txBox="1"/>
              <p:nvPr/>
            </p:nvSpPr>
            <p:spPr>
              <a:xfrm>
                <a:off x="3072584" y="40140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3" name="Text Box 225"/>
              <p:cNvSpPr txBox="1"/>
              <p:nvPr/>
            </p:nvSpPr>
            <p:spPr>
              <a:xfrm>
                <a:off x="3296873" y="39791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4" name="Text Box 225"/>
              <p:cNvSpPr txBox="1"/>
              <p:nvPr/>
            </p:nvSpPr>
            <p:spPr>
              <a:xfrm>
                <a:off x="3526163" y="39815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5" name="Text Box 225"/>
              <p:cNvSpPr txBox="1"/>
              <p:nvPr/>
            </p:nvSpPr>
            <p:spPr>
              <a:xfrm>
                <a:off x="3753615" y="397877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6" name="Text Box 225"/>
              <p:cNvSpPr txBox="1"/>
              <p:nvPr/>
            </p:nvSpPr>
            <p:spPr>
              <a:xfrm>
                <a:off x="2590351" y="398430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7" name="Text Box 225"/>
              <p:cNvSpPr txBox="1"/>
              <p:nvPr/>
            </p:nvSpPr>
            <p:spPr>
              <a:xfrm>
                <a:off x="2365487" y="393891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8" name="Text Box 225"/>
              <p:cNvSpPr txBox="1"/>
              <p:nvPr/>
            </p:nvSpPr>
            <p:spPr>
              <a:xfrm>
                <a:off x="2134488" y="397807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9" name="Text Box 225"/>
              <p:cNvSpPr txBox="1"/>
              <p:nvPr/>
            </p:nvSpPr>
            <p:spPr>
              <a:xfrm>
                <a:off x="1905588" y="398293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60" name="Straight Connector 159"/>
              <p:cNvCxnSpPr/>
              <p:nvPr/>
            </p:nvCxnSpPr>
            <p:spPr>
              <a:xfrm>
                <a:off x="4005343" y="20877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4233943" y="208141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Text Box 225"/>
              <p:cNvSpPr txBox="1"/>
              <p:nvPr/>
            </p:nvSpPr>
            <p:spPr>
              <a:xfrm>
                <a:off x="3978038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63" name="Text Box 225"/>
              <p:cNvSpPr txBox="1"/>
              <p:nvPr/>
            </p:nvSpPr>
            <p:spPr>
              <a:xfrm>
                <a:off x="4207273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164" name="Straight Connector 163"/>
              <p:cNvCxnSpPr/>
              <p:nvPr/>
            </p:nvCxnSpPr>
            <p:spPr>
              <a:xfrm>
                <a:off x="1495330" y="21896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1727740" y="21388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Text Box 225"/>
              <p:cNvSpPr txBox="1"/>
              <p:nvPr/>
            </p:nvSpPr>
            <p:spPr>
              <a:xfrm>
                <a:off x="1679956" y="399793"/>
                <a:ext cx="101600" cy="182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67" name="Text Box 225"/>
              <p:cNvSpPr txBox="1"/>
              <p:nvPr/>
            </p:nvSpPr>
            <p:spPr>
              <a:xfrm>
                <a:off x="1448906" y="403676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1550439" y="262442"/>
              <a:ext cx="1131525" cy="91440"/>
              <a:chOff x="1550439" y="262442"/>
              <a:chExt cx="1131525" cy="91440"/>
            </a:xfrm>
          </p:grpSpPr>
          <p:sp>
            <p:nvSpPr>
              <p:cNvPr id="139" name="Oval 138"/>
              <p:cNvSpPr/>
              <p:nvPr/>
            </p:nvSpPr>
            <p:spPr>
              <a:xfrm flipH="1">
                <a:off x="2590524" y="262442"/>
                <a:ext cx="91440" cy="9144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400"/>
              </a:p>
            </p:txBody>
          </p:sp>
          <p:cxnSp>
            <p:nvCxnSpPr>
              <p:cNvPr id="140" name="Straight Arrow Connector 139"/>
              <p:cNvCxnSpPr>
                <a:endCxn id="139" idx="6"/>
              </p:cNvCxnSpPr>
              <p:nvPr/>
            </p:nvCxnSpPr>
            <p:spPr>
              <a:xfrm flipV="1">
                <a:off x="1550439" y="308163"/>
                <a:ext cx="1040085" cy="14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8" name="Group 167"/>
          <p:cNvGrpSpPr>
            <a:grpSpLocks noChangeAspect="1"/>
          </p:cNvGrpSpPr>
          <p:nvPr/>
        </p:nvGrpSpPr>
        <p:grpSpPr>
          <a:xfrm>
            <a:off x="914400" y="3796164"/>
            <a:ext cx="7315200" cy="664129"/>
            <a:chOff x="270201" y="686627"/>
            <a:chExt cx="4572000" cy="415080"/>
          </a:xfrm>
        </p:grpSpPr>
        <p:cxnSp>
          <p:nvCxnSpPr>
            <p:cNvPr id="169" name="Straight Connector 168"/>
            <p:cNvCxnSpPr/>
            <p:nvPr/>
          </p:nvCxnSpPr>
          <p:spPr>
            <a:xfrm>
              <a:off x="270201" y="829556"/>
              <a:ext cx="45720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1256524" y="694436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1582962" y="693573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1915252" y="686830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2236238" y="693573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2566378" y="697350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2895287" y="699566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3215952" y="694436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3542524" y="693573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869095" y="694436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 Box 225"/>
            <p:cNvSpPr txBox="1"/>
            <p:nvPr/>
          </p:nvSpPr>
          <p:spPr>
            <a:xfrm>
              <a:off x="2526971" y="960259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0" name="Text Box 225"/>
            <p:cNvSpPr txBox="1"/>
            <p:nvPr/>
          </p:nvSpPr>
          <p:spPr>
            <a:xfrm>
              <a:off x="2856531" y="962288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1" name="Text Box 225"/>
            <p:cNvSpPr txBox="1"/>
            <p:nvPr/>
          </p:nvSpPr>
          <p:spPr>
            <a:xfrm>
              <a:off x="3194710" y="964026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2" name="Text Box 225"/>
            <p:cNvSpPr txBox="1"/>
            <p:nvPr/>
          </p:nvSpPr>
          <p:spPr>
            <a:xfrm>
              <a:off x="3516187" y="959381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3" name="Text Box 225"/>
            <p:cNvSpPr txBox="1"/>
            <p:nvPr/>
          </p:nvSpPr>
          <p:spPr>
            <a:xfrm>
              <a:off x="3846684" y="956693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4" name="Text Box 225"/>
            <p:cNvSpPr txBox="1"/>
            <p:nvPr/>
          </p:nvSpPr>
          <p:spPr>
            <a:xfrm>
              <a:off x="2172961" y="958109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5" name="Text Box 225"/>
            <p:cNvSpPr txBox="1"/>
            <p:nvPr/>
          </p:nvSpPr>
          <p:spPr>
            <a:xfrm>
              <a:off x="1863421" y="951015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6" name="Text Box 225"/>
            <p:cNvSpPr txBox="1"/>
            <p:nvPr/>
          </p:nvSpPr>
          <p:spPr>
            <a:xfrm>
              <a:off x="1533181" y="95457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-3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7" name="Text Box 225"/>
            <p:cNvSpPr txBox="1"/>
            <p:nvPr/>
          </p:nvSpPr>
          <p:spPr>
            <a:xfrm>
              <a:off x="1205778" y="957240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-4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8" name="Straight Connector 187"/>
            <p:cNvCxnSpPr/>
            <p:nvPr/>
          </p:nvCxnSpPr>
          <p:spPr>
            <a:xfrm>
              <a:off x="4189044" y="687534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4515615" y="686627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 Box 225"/>
            <p:cNvSpPr txBox="1"/>
            <p:nvPr/>
          </p:nvSpPr>
          <p:spPr>
            <a:xfrm>
              <a:off x="4166250" y="949647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1" name="Text Box 225"/>
            <p:cNvSpPr txBox="1"/>
            <p:nvPr/>
          </p:nvSpPr>
          <p:spPr>
            <a:xfrm>
              <a:off x="4488674" y="949647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92" name="Straight Connector 191"/>
            <p:cNvCxnSpPr/>
            <p:nvPr/>
          </p:nvCxnSpPr>
          <p:spPr>
            <a:xfrm>
              <a:off x="603311" y="702082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935325" y="694829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 Box 228"/>
            <p:cNvSpPr txBox="1"/>
            <p:nvPr/>
          </p:nvSpPr>
          <p:spPr>
            <a:xfrm>
              <a:off x="874838" y="954083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-5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5" name="Text Box 225"/>
            <p:cNvSpPr txBox="1"/>
            <p:nvPr/>
          </p:nvSpPr>
          <p:spPr>
            <a:xfrm>
              <a:off x="536405" y="96454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-6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 flipH="1">
              <a:off x="2162359" y="764507"/>
              <a:ext cx="130629" cy="130548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cxnSp>
          <p:nvCxnSpPr>
            <p:cNvPr id="197" name="Straight Arrow Connector 196"/>
            <p:cNvCxnSpPr/>
            <p:nvPr/>
          </p:nvCxnSpPr>
          <p:spPr>
            <a:xfrm flipH="1" flipV="1">
              <a:off x="791394" y="825218"/>
              <a:ext cx="1371600" cy="263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Oval 197"/>
            <p:cNvSpPr/>
            <p:nvPr/>
          </p:nvSpPr>
          <p:spPr>
            <a:xfrm flipH="1">
              <a:off x="3146675" y="764507"/>
              <a:ext cx="130175" cy="13002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cxnSp>
          <p:nvCxnSpPr>
            <p:cNvPr id="199" name="Straight Arrow Connector 198"/>
            <p:cNvCxnSpPr/>
            <p:nvPr/>
          </p:nvCxnSpPr>
          <p:spPr>
            <a:xfrm flipV="1">
              <a:off x="3276850" y="829745"/>
              <a:ext cx="13716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335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2</a:t>
                </a:r>
                <a:r>
                  <a:rPr lang="en-US" sz="2400" dirty="0" smtClean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Solve each inequality and graph the solution set</a:t>
                </a:r>
                <a:r>
                  <a:rPr lang="en-US" sz="2400" dirty="0" smtClean="0"/>
                  <a:t>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A.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𝟗</m:t>
                    </m:r>
                    <m:r>
                      <a:rPr lang="en-US" sz="2400" b="1" i="1">
                        <a:latin typeface="Cambria Math"/>
                      </a:rPr>
                      <m:t>≤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  <m:r>
                      <a:rPr lang="en-US" sz="2400" b="1" i="1">
                        <a:latin typeface="Cambria Math"/>
                      </a:rPr>
                      <m:t>&gt;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 smtClean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 smtClean="0"/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B.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𝟏𝟏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𝟏𝟖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𝟕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58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5999450" y="3867150"/>
            <a:ext cx="137160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1752600" y="3867150"/>
            <a:ext cx="137160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2</a:t>
                </a:r>
                <a:r>
                  <a:rPr lang="en-US" sz="2400" dirty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Solve each inequality and graph the solution set.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A.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𝟗</m:t>
                    </m:r>
                    <m:r>
                      <a:rPr lang="en-US" sz="2400" b="1" i="1">
                        <a:latin typeface="Cambria Math"/>
                      </a:rPr>
                      <m:t>≤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  <m:r>
                      <a:rPr lang="en-US" sz="2400" b="1" i="1">
                        <a:latin typeface="Cambria Math"/>
                      </a:rPr>
                      <m:t>&gt;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1" name="Table 10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8467160"/>
                  </p:ext>
                </p:extLst>
              </p:nvPr>
            </p:nvGraphicFramePr>
            <p:xfrm>
              <a:off x="228600" y="1733550"/>
              <a:ext cx="8686800" cy="27432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45920"/>
                    <a:gridCol w="457200"/>
                    <a:gridCol w="1828800"/>
                    <a:gridCol w="457200"/>
                    <a:gridCol w="457200"/>
                    <a:gridCol w="1828800"/>
                    <a:gridCol w="457200"/>
                    <a:gridCol w="1554480"/>
                  </a:tblGrid>
                  <a:tr h="54864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𝟗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≤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𝟗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≤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𝟗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≤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𝟗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≤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 gridSpan="4"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≤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&gt;−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1" name="Table 10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8467160"/>
                  </p:ext>
                </p:extLst>
              </p:nvPr>
            </p:nvGraphicFramePr>
            <p:xfrm>
              <a:off x="228600" y="1733550"/>
              <a:ext cx="8686800" cy="27432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45920"/>
                    <a:gridCol w="457200"/>
                    <a:gridCol w="1828800"/>
                    <a:gridCol w="457200"/>
                    <a:gridCol w="457200"/>
                    <a:gridCol w="1828800"/>
                    <a:gridCol w="457200"/>
                    <a:gridCol w="1554480"/>
                  </a:tblGrid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70" t="-16667" r="-427778" b="-4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61333" t="-16667" r="-1440000" b="-4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15333" t="-16667" r="-260000" b="-40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65333" t="-16667" r="-110000" b="-4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61333" t="-16667" r="-340000" b="-4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59216" t="-16667" b="-401111"/>
                          </a:stretch>
                        </a:blipFill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70" t="-116667" r="-427778" b="-3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61333" t="-116667" r="-1440000" b="-3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15333" t="-116667" r="-260000" b="-30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65333" t="-116667" r="-110000" b="-3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61333" t="-116667" r="-340000" b="-3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59216" t="-116667" b="-301111"/>
                          </a:stretch>
                        </a:blipFill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70" t="-216667" r="-427778" b="-2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61333" t="-216667" r="-1440000" b="-2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15333" t="-216667" r="-260000" b="-20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65333" t="-216667" r="-110000" b="-2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61333" t="-216667" r="-340000" b="-2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59216" t="-216667" b="-201111"/>
                          </a:stretch>
                        </a:blipFill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70" t="-316667" r="-427778" b="-1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61333" t="-316667" r="-1440000" b="-1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15333" t="-316667" r="-260000" b="-10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65333" t="-316667" r="-110000" b="-1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61333" t="-316667" r="-340000" b="-10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59216" t="-316667" b="-101111"/>
                          </a:stretch>
                        </a:blipFill>
                      </a:tcPr>
                    </a:tc>
                  </a:tr>
                  <a:tr h="54864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39" t="-416667" r="-97917" b="-11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02270" t="-416667" b="-11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3254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2</a:t>
                </a:r>
                <a:r>
                  <a:rPr lang="en-US" sz="2400" dirty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Solve each inequality and graph the solution set.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A.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𝟗</m:t>
                    </m:r>
                    <m:r>
                      <a:rPr lang="en-US" sz="2400" b="1" i="1">
                        <a:latin typeface="Cambria Math"/>
                      </a:rPr>
                      <m:t>≤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  <m:r>
                      <a:rPr lang="en-US" sz="2400" b="1" i="1">
                        <a:latin typeface="Cambria Math"/>
                      </a:rPr>
                      <m:t>&gt;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51650" y="1962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88919" y="3119375"/>
            <a:ext cx="3044963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1962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3750058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≤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&lt;−</m:t>
                              </m:r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𝟏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		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4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The solution set is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1" i="1" smtClean="0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 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≥−</m:t>
                                  </m:r>
                                  <m:r>
                                    <a:rPr lang="en-US" sz="2400" b="1" i="1" smtClean="0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𝟓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24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73750058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r="-100000" b="-4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00000" b="-461333"/>
                          </a:stretch>
                        </a:blipFill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260000" b="-201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224" name="Group 223"/>
          <p:cNvGrpSpPr>
            <a:grpSpLocks noChangeAspect="1"/>
          </p:cNvGrpSpPr>
          <p:nvPr/>
        </p:nvGrpSpPr>
        <p:grpSpPr>
          <a:xfrm>
            <a:off x="457200" y="2538899"/>
            <a:ext cx="3657600" cy="430523"/>
            <a:chOff x="1255414" y="173903"/>
            <a:chExt cx="3199765" cy="376948"/>
          </a:xfrm>
        </p:grpSpPr>
        <p:grpSp>
          <p:nvGrpSpPr>
            <p:cNvPr id="225" name="Group 224"/>
            <p:cNvGrpSpPr/>
            <p:nvPr/>
          </p:nvGrpSpPr>
          <p:grpSpPr>
            <a:xfrm>
              <a:off x="1255414" y="173903"/>
              <a:ext cx="3199765" cy="376948"/>
              <a:chOff x="1255414" y="173903"/>
              <a:chExt cx="3199765" cy="376948"/>
            </a:xfrm>
          </p:grpSpPr>
          <p:cxnSp>
            <p:nvCxnSpPr>
              <p:cNvPr id="229" name="Straight Connector 228"/>
              <p:cNvCxnSpPr/>
              <p:nvPr/>
            </p:nvCxnSpPr>
            <p:spPr>
              <a:xfrm>
                <a:off x="1255414" y="274787"/>
                <a:ext cx="3199765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28549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30835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>
                <a:off x="3315986" y="17390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>
                <a:off x="35407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>
                <a:off x="3771916" y="18152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4002421" y="18279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>
                <a:off x="42265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7" name="Text Box 225"/>
              <p:cNvSpPr txBox="1"/>
              <p:nvPr/>
            </p:nvSpPr>
            <p:spPr>
              <a:xfrm>
                <a:off x="3744535" y="365432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8" name="Text Box 225"/>
              <p:cNvSpPr txBox="1"/>
              <p:nvPr/>
            </p:nvSpPr>
            <p:spPr>
              <a:xfrm>
                <a:off x="3975029" y="367336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9" name="Text Box 225"/>
              <p:cNvSpPr txBox="1"/>
              <p:nvPr/>
            </p:nvSpPr>
            <p:spPr>
              <a:xfrm>
                <a:off x="4199271" y="363768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0" name="Text Box 225"/>
              <p:cNvSpPr txBox="1"/>
              <p:nvPr/>
            </p:nvSpPr>
            <p:spPr>
              <a:xfrm>
                <a:off x="3493086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1" name="Text Box 225"/>
              <p:cNvSpPr txBox="1"/>
              <p:nvPr/>
            </p:nvSpPr>
            <p:spPr>
              <a:xfrm>
                <a:off x="3268307" y="359718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2" name="Text Box 225"/>
              <p:cNvSpPr txBox="1"/>
              <p:nvPr/>
            </p:nvSpPr>
            <p:spPr>
              <a:xfrm>
                <a:off x="3037178" y="363527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3" name="Text Box 225"/>
              <p:cNvSpPr txBox="1"/>
              <p:nvPr/>
            </p:nvSpPr>
            <p:spPr>
              <a:xfrm>
                <a:off x="2807954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44" name="Straight Connector 243"/>
              <p:cNvCxnSpPr/>
              <p:nvPr/>
            </p:nvCxnSpPr>
            <p:spPr>
              <a:xfrm>
                <a:off x="2397776" y="18469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>
                <a:off x="2630186" y="17961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Text Box 225"/>
              <p:cNvSpPr txBox="1"/>
              <p:nvPr/>
            </p:nvSpPr>
            <p:spPr>
              <a:xfrm>
                <a:off x="2582539" y="36543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7" name="Text Box 225"/>
              <p:cNvSpPr txBox="1"/>
              <p:nvPr/>
            </p:nvSpPr>
            <p:spPr>
              <a:xfrm>
                <a:off x="2351410" y="369241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48" name="Straight Connector 247"/>
              <p:cNvCxnSpPr/>
              <p:nvPr/>
            </p:nvCxnSpPr>
            <p:spPr>
              <a:xfrm>
                <a:off x="1481498" y="183316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>
                <a:off x="17100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>
                <a:off x="1942508" y="17760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>
                <a:off x="21672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>
                <a:off x="2397803" y="18522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" name="Text Box 225"/>
              <p:cNvSpPr txBox="1"/>
              <p:nvPr/>
            </p:nvSpPr>
            <p:spPr>
              <a:xfrm>
                <a:off x="2118987" y="367858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-7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4" name="Text Box 225"/>
              <p:cNvSpPr txBox="1"/>
              <p:nvPr/>
            </p:nvSpPr>
            <p:spPr>
              <a:xfrm>
                <a:off x="1894207" y="363414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-8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5" name="Text Box 225"/>
              <p:cNvSpPr txBox="1"/>
              <p:nvPr/>
            </p:nvSpPr>
            <p:spPr>
              <a:xfrm>
                <a:off x="1663078" y="367223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-9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6" name="Text Box 225"/>
              <p:cNvSpPr txBox="1"/>
              <p:nvPr/>
            </p:nvSpPr>
            <p:spPr>
              <a:xfrm>
                <a:off x="1401701" y="367615"/>
                <a:ext cx="15875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-10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226" name="Group 225"/>
            <p:cNvGrpSpPr/>
            <p:nvPr/>
          </p:nvGrpSpPr>
          <p:grpSpPr>
            <a:xfrm>
              <a:off x="2582549" y="224228"/>
              <a:ext cx="1616724" cy="91440"/>
              <a:chOff x="2582549" y="224228"/>
              <a:chExt cx="1616724" cy="91440"/>
            </a:xfrm>
          </p:grpSpPr>
          <p:sp>
            <p:nvSpPr>
              <p:cNvPr id="227" name="Oval 226"/>
              <p:cNvSpPr/>
              <p:nvPr/>
            </p:nvSpPr>
            <p:spPr>
              <a:xfrm flipH="1">
                <a:off x="2582549" y="224228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/>
              </a:p>
            </p:txBody>
          </p:sp>
          <p:cxnSp>
            <p:nvCxnSpPr>
              <p:cNvPr id="228" name="Straight Arrow Connector 227"/>
              <p:cNvCxnSpPr>
                <a:endCxn id="227" idx="2"/>
              </p:cNvCxnSpPr>
              <p:nvPr/>
            </p:nvCxnSpPr>
            <p:spPr>
              <a:xfrm flipH="1">
                <a:off x="2673989" y="268406"/>
                <a:ext cx="1525284" cy="154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0" name="Group 289"/>
          <p:cNvGrpSpPr>
            <a:grpSpLocks noChangeAspect="1"/>
          </p:cNvGrpSpPr>
          <p:nvPr/>
        </p:nvGrpSpPr>
        <p:grpSpPr>
          <a:xfrm>
            <a:off x="4552488" y="2538899"/>
            <a:ext cx="3657600" cy="430523"/>
            <a:chOff x="1255414" y="173903"/>
            <a:chExt cx="3199765" cy="376948"/>
          </a:xfrm>
        </p:grpSpPr>
        <p:grpSp>
          <p:nvGrpSpPr>
            <p:cNvPr id="291" name="Group 290"/>
            <p:cNvGrpSpPr/>
            <p:nvPr/>
          </p:nvGrpSpPr>
          <p:grpSpPr>
            <a:xfrm>
              <a:off x="1255414" y="173903"/>
              <a:ext cx="3199765" cy="376948"/>
              <a:chOff x="1255414" y="173903"/>
              <a:chExt cx="3199765" cy="376948"/>
            </a:xfrm>
          </p:grpSpPr>
          <p:cxnSp>
            <p:nvCxnSpPr>
              <p:cNvPr id="295" name="Straight Connector 294"/>
              <p:cNvCxnSpPr/>
              <p:nvPr/>
            </p:nvCxnSpPr>
            <p:spPr>
              <a:xfrm>
                <a:off x="1255414" y="274787"/>
                <a:ext cx="3199765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28549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30835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>
                <a:off x="3315986" y="17390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>
                <a:off x="35407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/>
              <p:cNvCxnSpPr/>
              <p:nvPr/>
            </p:nvCxnSpPr>
            <p:spPr>
              <a:xfrm>
                <a:off x="3771916" y="18152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>
                <a:off x="4002421" y="18279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>
              <a:xfrm>
                <a:off x="42265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3" name="Text Box 225"/>
              <p:cNvSpPr txBox="1"/>
              <p:nvPr/>
            </p:nvSpPr>
            <p:spPr>
              <a:xfrm>
                <a:off x="3744535" y="365432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4" name="Text Box 225"/>
              <p:cNvSpPr txBox="1"/>
              <p:nvPr/>
            </p:nvSpPr>
            <p:spPr>
              <a:xfrm>
                <a:off x="3975029" y="367336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5" name="Text Box 225"/>
              <p:cNvSpPr txBox="1"/>
              <p:nvPr/>
            </p:nvSpPr>
            <p:spPr>
              <a:xfrm>
                <a:off x="4199271" y="363768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6" name="Text Box 225"/>
              <p:cNvSpPr txBox="1"/>
              <p:nvPr/>
            </p:nvSpPr>
            <p:spPr>
              <a:xfrm>
                <a:off x="3493086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7" name="Text Box 225"/>
              <p:cNvSpPr txBox="1"/>
              <p:nvPr/>
            </p:nvSpPr>
            <p:spPr>
              <a:xfrm>
                <a:off x="3268307" y="359718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8" name="Text Box 225"/>
              <p:cNvSpPr txBox="1"/>
              <p:nvPr/>
            </p:nvSpPr>
            <p:spPr>
              <a:xfrm>
                <a:off x="3037178" y="363527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09" name="Text Box 225"/>
              <p:cNvSpPr txBox="1"/>
              <p:nvPr/>
            </p:nvSpPr>
            <p:spPr>
              <a:xfrm>
                <a:off x="2807954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10" name="Straight Connector 309"/>
              <p:cNvCxnSpPr/>
              <p:nvPr/>
            </p:nvCxnSpPr>
            <p:spPr>
              <a:xfrm>
                <a:off x="2397776" y="18469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/>
              <p:cNvCxnSpPr/>
              <p:nvPr/>
            </p:nvCxnSpPr>
            <p:spPr>
              <a:xfrm>
                <a:off x="2630186" y="17961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2" name="Text Box 225"/>
              <p:cNvSpPr txBox="1"/>
              <p:nvPr/>
            </p:nvSpPr>
            <p:spPr>
              <a:xfrm>
                <a:off x="2582539" y="36543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13" name="Text Box 225"/>
              <p:cNvSpPr txBox="1"/>
              <p:nvPr/>
            </p:nvSpPr>
            <p:spPr>
              <a:xfrm>
                <a:off x="2351410" y="369241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14" name="Straight Connector 313"/>
              <p:cNvCxnSpPr/>
              <p:nvPr/>
            </p:nvCxnSpPr>
            <p:spPr>
              <a:xfrm>
                <a:off x="1481498" y="183316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/>
              <p:cNvCxnSpPr/>
              <p:nvPr/>
            </p:nvCxnSpPr>
            <p:spPr>
              <a:xfrm>
                <a:off x="17100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/>
              <p:cNvCxnSpPr/>
              <p:nvPr/>
            </p:nvCxnSpPr>
            <p:spPr>
              <a:xfrm>
                <a:off x="1942508" y="17760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21672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/>
              <p:cNvCxnSpPr/>
              <p:nvPr/>
            </p:nvCxnSpPr>
            <p:spPr>
              <a:xfrm>
                <a:off x="2397803" y="18522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9" name="Text Box 225"/>
              <p:cNvSpPr txBox="1"/>
              <p:nvPr/>
            </p:nvSpPr>
            <p:spPr>
              <a:xfrm>
                <a:off x="2118987" y="367858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-7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0" name="Text Box 225"/>
              <p:cNvSpPr txBox="1"/>
              <p:nvPr/>
            </p:nvSpPr>
            <p:spPr>
              <a:xfrm>
                <a:off x="1894207" y="363414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-8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1" name="Text Box 225"/>
              <p:cNvSpPr txBox="1"/>
              <p:nvPr/>
            </p:nvSpPr>
            <p:spPr>
              <a:xfrm>
                <a:off x="1663078" y="367223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-9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2" name="Text Box 225"/>
              <p:cNvSpPr txBox="1"/>
              <p:nvPr/>
            </p:nvSpPr>
            <p:spPr>
              <a:xfrm>
                <a:off x="1401701" y="367615"/>
                <a:ext cx="15875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-10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292" name="Group 291"/>
            <p:cNvGrpSpPr/>
            <p:nvPr/>
          </p:nvGrpSpPr>
          <p:grpSpPr>
            <a:xfrm>
              <a:off x="3491990" y="224228"/>
              <a:ext cx="826670" cy="91440"/>
              <a:chOff x="3491990" y="224228"/>
              <a:chExt cx="826670" cy="91440"/>
            </a:xfrm>
          </p:grpSpPr>
          <p:sp>
            <p:nvSpPr>
              <p:cNvPr id="293" name="Oval 292"/>
              <p:cNvSpPr/>
              <p:nvPr/>
            </p:nvSpPr>
            <p:spPr>
              <a:xfrm flipH="1">
                <a:off x="3491990" y="224228"/>
                <a:ext cx="91440" cy="9144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200"/>
              </a:p>
            </p:txBody>
          </p:sp>
          <p:cxnSp>
            <p:nvCxnSpPr>
              <p:cNvPr id="294" name="Straight Arrow Connector 293"/>
              <p:cNvCxnSpPr/>
              <p:nvPr/>
            </p:nvCxnSpPr>
            <p:spPr>
              <a:xfrm flipH="1" flipV="1">
                <a:off x="3587099" y="274788"/>
                <a:ext cx="73156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5" name="Group 354"/>
          <p:cNvGrpSpPr>
            <a:grpSpLocks noChangeAspect="1"/>
          </p:cNvGrpSpPr>
          <p:nvPr/>
        </p:nvGrpSpPr>
        <p:grpSpPr>
          <a:xfrm>
            <a:off x="923194" y="3743427"/>
            <a:ext cx="7315200" cy="678859"/>
            <a:chOff x="180000" y="180000"/>
            <a:chExt cx="4571365" cy="424230"/>
          </a:xfrm>
        </p:grpSpPr>
        <p:grpSp>
          <p:nvGrpSpPr>
            <p:cNvPr id="356" name="Group 355"/>
            <p:cNvGrpSpPr/>
            <p:nvPr/>
          </p:nvGrpSpPr>
          <p:grpSpPr>
            <a:xfrm>
              <a:off x="180000" y="180000"/>
              <a:ext cx="4571365" cy="424230"/>
              <a:chOff x="0" y="0"/>
              <a:chExt cx="4572000" cy="424230"/>
            </a:xfrm>
          </p:grpSpPr>
          <p:cxnSp>
            <p:nvCxnSpPr>
              <p:cNvPr id="358" name="Straight Connector 357"/>
              <p:cNvCxnSpPr/>
              <p:nvPr/>
            </p:nvCxnSpPr>
            <p:spPr>
              <a:xfrm>
                <a:off x="0" y="145197"/>
                <a:ext cx="4572000" cy="0"/>
              </a:xfrm>
              <a:prstGeom prst="line">
                <a:avLst/>
              </a:prstGeom>
              <a:ln w="1905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/>
              <p:cNvCxnSpPr/>
              <p:nvPr/>
            </p:nvCxnSpPr>
            <p:spPr>
              <a:xfrm>
                <a:off x="2285542" y="8225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/>
              <p:cNvCxnSpPr/>
              <p:nvPr/>
            </p:nvCxnSpPr>
            <p:spPr>
              <a:xfrm>
                <a:off x="2612178" y="7311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/>
              <p:cNvCxnSpPr/>
              <p:nvPr/>
            </p:nvCxnSpPr>
            <p:spPr>
              <a:xfrm>
                <a:off x="2944258" y="0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/>
              <p:cNvCxnSpPr/>
              <p:nvPr/>
            </p:nvCxnSpPr>
            <p:spPr>
              <a:xfrm>
                <a:off x="3265451" y="7311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>
                <a:off x="3595716" y="10967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/>
              <p:cNvCxnSpPr/>
              <p:nvPr/>
            </p:nvCxnSpPr>
            <p:spPr>
              <a:xfrm>
                <a:off x="3925074" y="12795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4245359" y="8225"/>
                <a:ext cx="0" cy="262296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6" name="Text Box 225"/>
              <p:cNvSpPr txBox="1"/>
              <p:nvPr/>
            </p:nvSpPr>
            <p:spPr>
              <a:xfrm>
                <a:off x="3556593" y="275593"/>
                <a:ext cx="64136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67" name="Text Box 225"/>
              <p:cNvSpPr txBox="1"/>
              <p:nvPr/>
            </p:nvSpPr>
            <p:spPr>
              <a:xfrm>
                <a:off x="3885935" y="278333"/>
                <a:ext cx="64136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68" name="Text Box 225"/>
              <p:cNvSpPr txBox="1"/>
              <p:nvPr/>
            </p:nvSpPr>
            <p:spPr>
              <a:xfrm>
                <a:off x="4206345" y="273200"/>
                <a:ext cx="64136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69" name="Text Box 225"/>
              <p:cNvSpPr txBox="1"/>
              <p:nvPr/>
            </p:nvSpPr>
            <p:spPr>
              <a:xfrm>
                <a:off x="3214645" y="273767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70" name="Text Box 225"/>
              <p:cNvSpPr txBox="1"/>
              <p:nvPr/>
            </p:nvSpPr>
            <p:spPr>
              <a:xfrm>
                <a:off x="2893468" y="267372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71" name="Text Box 225"/>
              <p:cNvSpPr txBox="1"/>
              <p:nvPr/>
            </p:nvSpPr>
            <p:spPr>
              <a:xfrm>
                <a:off x="2564507" y="272607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72" name="Text Box 225"/>
              <p:cNvSpPr txBox="1"/>
              <p:nvPr/>
            </p:nvSpPr>
            <p:spPr>
              <a:xfrm>
                <a:off x="2237048" y="273520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73" name="Straight Connector 372"/>
              <p:cNvCxnSpPr/>
              <p:nvPr/>
            </p:nvCxnSpPr>
            <p:spPr>
              <a:xfrm>
                <a:off x="1632270" y="15537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/>
              <p:cNvCxnSpPr/>
              <p:nvPr/>
            </p:nvCxnSpPr>
            <p:spPr>
              <a:xfrm>
                <a:off x="1964350" y="8225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5" name="Text Box 225"/>
              <p:cNvSpPr txBox="1"/>
              <p:nvPr/>
            </p:nvSpPr>
            <p:spPr>
              <a:xfrm>
                <a:off x="1913525" y="281525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76" name="Text Box 225"/>
              <p:cNvSpPr txBox="1"/>
              <p:nvPr/>
            </p:nvSpPr>
            <p:spPr>
              <a:xfrm>
                <a:off x="1583343" y="287070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77" name="Straight Connector 376"/>
              <p:cNvCxnSpPr/>
              <p:nvPr/>
            </p:nvCxnSpPr>
            <p:spPr>
              <a:xfrm>
                <a:off x="323041" y="13548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/>
              <p:cNvCxnSpPr/>
              <p:nvPr/>
            </p:nvCxnSpPr>
            <p:spPr>
              <a:xfrm>
                <a:off x="649677" y="12634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/>
              <p:cNvCxnSpPr/>
              <p:nvPr/>
            </p:nvCxnSpPr>
            <p:spPr>
              <a:xfrm>
                <a:off x="981758" y="5322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/>
              <p:cNvCxnSpPr/>
              <p:nvPr/>
            </p:nvCxnSpPr>
            <p:spPr>
              <a:xfrm>
                <a:off x="1302950" y="12634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Connector 380"/>
              <p:cNvCxnSpPr/>
              <p:nvPr/>
            </p:nvCxnSpPr>
            <p:spPr>
              <a:xfrm>
                <a:off x="1632308" y="16289"/>
                <a:ext cx="0" cy="26138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2" name="Text Box 225"/>
              <p:cNvSpPr txBox="1"/>
              <p:nvPr/>
            </p:nvSpPr>
            <p:spPr>
              <a:xfrm>
                <a:off x="1251313" y="285179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-7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83" name="Text Box 225"/>
              <p:cNvSpPr txBox="1"/>
              <p:nvPr/>
            </p:nvSpPr>
            <p:spPr>
              <a:xfrm>
                <a:off x="930203" y="278786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-8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84" name="Text Box 225"/>
              <p:cNvSpPr txBox="1"/>
              <p:nvPr/>
            </p:nvSpPr>
            <p:spPr>
              <a:xfrm>
                <a:off x="600021" y="284266"/>
                <a:ext cx="10160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-9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85" name="Text Box 225"/>
              <p:cNvSpPr txBox="1"/>
              <p:nvPr/>
            </p:nvSpPr>
            <p:spPr>
              <a:xfrm>
                <a:off x="248106" y="278797"/>
                <a:ext cx="158750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-10</a:t>
                </a:r>
                <a:endParaRPr lang="en-US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86" name="Oval 385"/>
              <p:cNvSpPr/>
              <p:nvPr/>
            </p:nvSpPr>
            <p:spPr>
              <a:xfrm flipH="1">
                <a:off x="1894733" y="77317"/>
                <a:ext cx="130175" cy="13144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cxnSp>
          <p:nvCxnSpPr>
            <p:cNvPr id="357" name="Straight Arrow Connector 356"/>
            <p:cNvCxnSpPr>
              <a:endCxn id="386" idx="2"/>
            </p:cNvCxnSpPr>
            <p:nvPr/>
          </p:nvCxnSpPr>
          <p:spPr>
            <a:xfrm flipH="1" flipV="1">
              <a:off x="2204627" y="323041"/>
              <a:ext cx="215817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triangl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729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2</a:t>
                </a:r>
                <a:r>
                  <a:rPr lang="en-US" sz="2400" dirty="0" smtClean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Solve each inequality and graph the solution set</a:t>
                </a:r>
                <a:r>
                  <a:rPr lang="en-US" sz="2400" dirty="0" smtClean="0"/>
                  <a:t>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B</a:t>
                </a:r>
                <a:r>
                  <a:rPr lang="en-US" sz="2400" dirty="0" smtClean="0"/>
                  <a:t>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𝟏𝟏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𝟏𝟖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𝟕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45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5999450" y="4171950"/>
            <a:ext cx="137160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1752600" y="4171950"/>
            <a:ext cx="137160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2</a:t>
                </a:r>
                <a:r>
                  <a:rPr lang="en-US" sz="2400" dirty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Solve each inequality and graph the solution set.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𝟏𝟏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𝟏𝟖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𝟕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1" name="Table 10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2641411"/>
                  </p:ext>
                </p:extLst>
              </p:nvPr>
            </p:nvGraphicFramePr>
            <p:xfrm>
              <a:off x="228600" y="1733550"/>
              <a:ext cx="8686800" cy="30175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28800"/>
                    <a:gridCol w="457200"/>
                    <a:gridCol w="1645920"/>
                    <a:gridCol w="457200"/>
                    <a:gridCol w="457200"/>
                    <a:gridCol w="1645920"/>
                    <a:gridCol w="457200"/>
                    <a:gridCol w="1737360"/>
                  </a:tblGrid>
                  <a:tr h="54864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24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𝟏𝟏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𝟏𝟖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24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𝟕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24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𝟏𝟏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𝟏𝟖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24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𝟕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𝟔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𝟐𝟏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𝟕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𝟑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𝒙</m:t>
                                    </m:r>
                                  </m:num>
                                  <m:den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𝟐𝟏</m:t>
                                    </m:r>
                                  </m:num>
                                  <m:den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𝟕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𝟕</m:t>
                                    </m:r>
                                    <m:r>
                                      <a:rPr lang="en-US" sz="2400" b="1" i="1">
                                        <a:effectLst/>
                                        <a:latin typeface="Cambria Math"/>
                                      </a:rPr>
                                      <m:t>𝒙</m:t>
                                    </m:r>
                                  </m:num>
                                  <m:den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−</m:t>
                                    </m:r>
                                    <m:r>
                                      <a:rPr lang="en-US" sz="2400" b="1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𝟕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</a:tr>
                  <a:tr h="548640">
                    <a:tc gridSpan="4">
                      <a:txBody>
                        <a:bodyPr/>
                        <a:lstStyle/>
                        <a:p>
                          <a:pPr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&gt;−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1" name="Table 10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2641411"/>
                  </p:ext>
                </p:extLst>
              </p:nvPr>
            </p:nvGraphicFramePr>
            <p:xfrm>
              <a:off x="228600" y="1733550"/>
              <a:ext cx="8686800" cy="30175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28800"/>
                    <a:gridCol w="457200"/>
                    <a:gridCol w="1645920"/>
                    <a:gridCol w="457200"/>
                    <a:gridCol w="457200"/>
                    <a:gridCol w="1645920"/>
                    <a:gridCol w="457200"/>
                    <a:gridCol w="1737360"/>
                  </a:tblGrid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33" t="-16667" r="-375000" b="-4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1333" t="-16667" r="-1400000" b="-4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39259" t="-16667" r="-288889" b="-45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94815" t="-16667" r="-133333" b="-4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21333" t="-16667" r="-380000" b="-4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0351" t="-16667" b="-451111"/>
                          </a:stretch>
                        </a:blipFill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33" t="-116667" r="-375000" b="-3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1333" t="-116667" r="-1400000" b="-3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39259" t="-116667" r="-288889" b="-35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94815" t="-116667" r="-133333" b="-3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21333" t="-116667" r="-380000" b="-3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0351" t="-116667" b="-351111"/>
                          </a:stretch>
                        </a:blipFill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33" t="-216667" r="-375000" b="-2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1333" t="-216667" r="-1400000" b="-2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39259" t="-216667" r="-288889" b="-25111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94815" t="-216667" r="-133333" b="-2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21333" t="-216667" r="-380000" b="-25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0351" t="-216667" b="-251111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333" t="-211111" r="-375000" b="-6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1333" t="-211111" r="-1400000" b="-6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39259" t="-211111" r="-288889" b="-6740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or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294815" t="-211111" r="-133333" b="-6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 anchor="ctr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421333" t="-211111" r="-380000" b="-6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400351" t="-211111" b="-67407"/>
                          </a:stretch>
                        </a:blipFill>
                      </a:tcPr>
                    </a:tc>
                  </a:tr>
                  <a:tr h="548640"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39" t="-466667" r="-97917" b="-11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 rotWithShape="1">
                          <a:blip r:embed="rId4"/>
                          <a:stretch>
                            <a:fillRect l="-102270" t="-466667" b="-111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35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2</a:t>
                </a:r>
                <a:r>
                  <a:rPr lang="en-US" sz="2400" dirty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Solve each inequality and graph the solution set.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/>
                  <a:t>B. 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𝟓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𝟏𝟏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or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𝟏𝟖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𝟑</m:t>
                    </m:r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𝟕</m:t>
                    </m:r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51650" y="1962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88919" y="3119375"/>
            <a:ext cx="1737360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1962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9817729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&gt;−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&gt;</m:t>
                              </m:r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𝟑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		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4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The solution set is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1" i="1" smtClean="0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&gt;−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24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9817729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r="-100000" b="-4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00000" b="-461333"/>
                          </a:stretch>
                        </a:blipFill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260000" b="-201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65" name="Group 164"/>
          <p:cNvGrpSpPr>
            <a:grpSpLocks noChangeAspect="1"/>
          </p:cNvGrpSpPr>
          <p:nvPr/>
        </p:nvGrpSpPr>
        <p:grpSpPr>
          <a:xfrm>
            <a:off x="914400" y="3728975"/>
            <a:ext cx="7315200" cy="671575"/>
            <a:chOff x="697230" y="1350085"/>
            <a:chExt cx="4572000" cy="419676"/>
          </a:xfrm>
        </p:grpSpPr>
        <p:cxnSp>
          <p:nvCxnSpPr>
            <p:cNvPr id="166" name="Straight Connector 165"/>
            <p:cNvCxnSpPr/>
            <p:nvPr/>
          </p:nvCxnSpPr>
          <p:spPr>
            <a:xfrm>
              <a:off x="697230" y="1500895"/>
              <a:ext cx="45720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036636" y="1358213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1357892" y="1365437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1688223" y="1369049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2017647" y="1370855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2337995" y="1366340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2664696" y="1365437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2991398" y="1366340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 Box 225"/>
            <p:cNvSpPr txBox="1"/>
            <p:nvPr/>
          </p:nvSpPr>
          <p:spPr>
            <a:xfrm>
              <a:off x="1649056" y="1629909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5" name="Text Box 225"/>
            <p:cNvSpPr txBox="1"/>
            <p:nvPr/>
          </p:nvSpPr>
          <p:spPr>
            <a:xfrm>
              <a:off x="1978430" y="1632601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6" name="Text Box 225"/>
            <p:cNvSpPr txBox="1"/>
            <p:nvPr/>
          </p:nvSpPr>
          <p:spPr>
            <a:xfrm>
              <a:off x="2298730" y="1627200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7" name="Text Box 225"/>
            <p:cNvSpPr txBox="1"/>
            <p:nvPr/>
          </p:nvSpPr>
          <p:spPr>
            <a:xfrm>
              <a:off x="2626290" y="1627200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8" name="Text Box 225"/>
            <p:cNvSpPr txBox="1"/>
            <p:nvPr/>
          </p:nvSpPr>
          <p:spPr>
            <a:xfrm>
              <a:off x="2951124" y="1627200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9" name="Text Box 225"/>
            <p:cNvSpPr txBox="1"/>
            <p:nvPr/>
          </p:nvSpPr>
          <p:spPr>
            <a:xfrm>
              <a:off x="1289691" y="1627531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0" name="Text Box 225"/>
            <p:cNvSpPr txBox="1"/>
            <p:nvPr/>
          </p:nvSpPr>
          <p:spPr>
            <a:xfrm>
              <a:off x="968499" y="162123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1" name="Straight Connector 180"/>
            <p:cNvCxnSpPr/>
            <p:nvPr/>
          </p:nvCxnSpPr>
          <p:spPr>
            <a:xfrm>
              <a:off x="3311746" y="1359116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638447" y="1358213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 Box 225"/>
            <p:cNvSpPr txBox="1"/>
            <p:nvPr/>
          </p:nvSpPr>
          <p:spPr>
            <a:xfrm>
              <a:off x="3271760" y="1619577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4" name="Text Box 225"/>
            <p:cNvSpPr txBox="1"/>
            <p:nvPr/>
          </p:nvSpPr>
          <p:spPr>
            <a:xfrm>
              <a:off x="3599253" y="1619577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3964241" y="1357309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4290942" y="1358213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 Box 225"/>
            <p:cNvSpPr txBox="1"/>
            <p:nvPr/>
          </p:nvSpPr>
          <p:spPr>
            <a:xfrm>
              <a:off x="3924928" y="1618676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8" name="Text Box 225"/>
            <p:cNvSpPr txBox="1"/>
            <p:nvPr/>
          </p:nvSpPr>
          <p:spPr>
            <a:xfrm>
              <a:off x="4249699" y="1618676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9" name="Straight Connector 188"/>
            <p:cNvCxnSpPr/>
            <p:nvPr/>
          </p:nvCxnSpPr>
          <p:spPr>
            <a:xfrm>
              <a:off x="4611290" y="1350988"/>
              <a:ext cx="0" cy="2564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4937991" y="1350085"/>
              <a:ext cx="0" cy="2564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 Box 225"/>
            <p:cNvSpPr txBox="1"/>
            <p:nvPr/>
          </p:nvSpPr>
          <p:spPr>
            <a:xfrm>
              <a:off x="4570840" y="1611492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2" name="Text Box 225"/>
            <p:cNvSpPr txBox="1"/>
            <p:nvPr/>
          </p:nvSpPr>
          <p:spPr>
            <a:xfrm>
              <a:off x="4852057" y="1611906"/>
              <a:ext cx="12128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 flipH="1">
              <a:off x="1614777" y="1434356"/>
              <a:ext cx="130681" cy="12982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194" name="Straight Arrow Connector 193"/>
            <p:cNvCxnSpPr>
              <a:endCxn id="193" idx="2"/>
            </p:cNvCxnSpPr>
            <p:nvPr/>
          </p:nvCxnSpPr>
          <p:spPr>
            <a:xfrm flipH="1" flipV="1">
              <a:off x="1745459" y="1499269"/>
              <a:ext cx="2476046" cy="136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/>
          <p:cNvGrpSpPr>
            <a:grpSpLocks noChangeAspect="1"/>
          </p:cNvGrpSpPr>
          <p:nvPr/>
        </p:nvGrpSpPr>
        <p:grpSpPr>
          <a:xfrm>
            <a:off x="471597" y="2540143"/>
            <a:ext cx="3657600" cy="384673"/>
            <a:chOff x="135660" y="2214695"/>
            <a:chExt cx="3198495" cy="336322"/>
          </a:xfrm>
        </p:grpSpPr>
        <p:cxnSp>
          <p:nvCxnSpPr>
            <p:cNvPr id="101" name="Straight Connector 100"/>
            <p:cNvCxnSpPr/>
            <p:nvPr/>
          </p:nvCxnSpPr>
          <p:spPr>
            <a:xfrm>
              <a:off x="135660" y="2320619"/>
              <a:ext cx="3198495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73103" y="222040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597848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828942" y="2228015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1059402" y="222928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1283512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1512067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1740621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Text Box 225"/>
            <p:cNvSpPr txBox="1"/>
            <p:nvPr/>
          </p:nvSpPr>
          <p:spPr>
            <a:xfrm>
              <a:off x="801643" y="2411954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1" name="Text Box 225"/>
            <p:cNvSpPr txBox="1"/>
            <p:nvPr/>
          </p:nvSpPr>
          <p:spPr>
            <a:xfrm>
              <a:off x="1032102" y="2413857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2" name="Text Box 225"/>
            <p:cNvSpPr txBox="1"/>
            <p:nvPr/>
          </p:nvSpPr>
          <p:spPr>
            <a:xfrm>
              <a:off x="1256213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3" name="Text Box 225"/>
            <p:cNvSpPr txBox="1"/>
            <p:nvPr/>
          </p:nvSpPr>
          <p:spPr>
            <a:xfrm>
              <a:off x="1485402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4" name="Text Box 225"/>
            <p:cNvSpPr txBox="1"/>
            <p:nvPr/>
          </p:nvSpPr>
          <p:spPr>
            <a:xfrm>
              <a:off x="1712687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5" name="Text Box 225"/>
            <p:cNvSpPr txBox="1"/>
            <p:nvPr/>
          </p:nvSpPr>
          <p:spPr>
            <a:xfrm>
              <a:off x="550199" y="2410285"/>
              <a:ext cx="10158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06" name="Text Box 225"/>
            <p:cNvSpPr txBox="1"/>
            <p:nvPr/>
          </p:nvSpPr>
          <p:spPr>
            <a:xfrm>
              <a:off x="325449" y="2405400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07" name="Straight Connector 206"/>
            <p:cNvCxnSpPr/>
            <p:nvPr/>
          </p:nvCxnSpPr>
          <p:spPr>
            <a:xfrm>
              <a:off x="1964732" y="2221038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193286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 Box 225"/>
            <p:cNvSpPr txBox="1"/>
            <p:nvPr/>
          </p:nvSpPr>
          <p:spPr>
            <a:xfrm>
              <a:off x="193743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0" name="Text Box 225"/>
            <p:cNvSpPr txBox="1"/>
            <p:nvPr/>
          </p:nvSpPr>
          <p:spPr>
            <a:xfrm>
              <a:off x="216662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11" name="Straight Connector 210"/>
            <p:cNvCxnSpPr/>
            <p:nvPr/>
          </p:nvCxnSpPr>
          <p:spPr>
            <a:xfrm>
              <a:off x="2421206" y="2219769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649761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Text Box 225"/>
            <p:cNvSpPr txBox="1"/>
            <p:nvPr/>
          </p:nvSpPr>
          <p:spPr>
            <a:xfrm>
              <a:off x="2394542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4" name="Text Box 225"/>
            <p:cNvSpPr txBox="1"/>
            <p:nvPr/>
          </p:nvSpPr>
          <p:spPr>
            <a:xfrm>
              <a:off x="2621826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15" name="Straight Connector 214"/>
            <p:cNvCxnSpPr/>
            <p:nvPr/>
          </p:nvCxnSpPr>
          <p:spPr>
            <a:xfrm>
              <a:off x="2873871" y="2215329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3102426" y="2214695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Text Box 225"/>
            <p:cNvSpPr txBox="1"/>
            <p:nvPr/>
          </p:nvSpPr>
          <p:spPr>
            <a:xfrm>
              <a:off x="2846572" y="2399269"/>
              <a:ext cx="6158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8" name="Text Box 225"/>
            <p:cNvSpPr txBox="1"/>
            <p:nvPr/>
          </p:nvSpPr>
          <p:spPr>
            <a:xfrm>
              <a:off x="3042459" y="2398379"/>
              <a:ext cx="12128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9" name="Oval 218"/>
            <p:cNvSpPr/>
            <p:nvPr/>
          </p:nvSpPr>
          <p:spPr>
            <a:xfrm flipH="1">
              <a:off x="329925" y="2270098"/>
              <a:ext cx="91422" cy="9133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/>
            </a:p>
          </p:txBody>
        </p:sp>
        <p:cxnSp>
          <p:nvCxnSpPr>
            <p:cNvPr id="220" name="Straight Arrow Connector 219"/>
            <p:cNvCxnSpPr/>
            <p:nvPr/>
          </p:nvCxnSpPr>
          <p:spPr>
            <a:xfrm flipH="1" flipV="1">
              <a:off x="421292" y="2320131"/>
              <a:ext cx="2391679" cy="378"/>
            </a:xfrm>
            <a:prstGeom prst="straightConnector1">
              <a:avLst/>
            </a:prstGeom>
            <a:ln w="19050">
              <a:solidFill>
                <a:srgbClr val="FF0000"/>
              </a:solidFill>
              <a:round/>
              <a:headEnd type="triangl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1" name="Group 220"/>
          <p:cNvGrpSpPr>
            <a:grpSpLocks noChangeAspect="1"/>
          </p:cNvGrpSpPr>
          <p:nvPr/>
        </p:nvGrpSpPr>
        <p:grpSpPr>
          <a:xfrm>
            <a:off x="4585069" y="2551622"/>
            <a:ext cx="3657600" cy="384673"/>
            <a:chOff x="135660" y="2214695"/>
            <a:chExt cx="3198495" cy="336322"/>
          </a:xfrm>
        </p:grpSpPr>
        <p:cxnSp>
          <p:nvCxnSpPr>
            <p:cNvPr id="222" name="Straight Connector 221"/>
            <p:cNvCxnSpPr/>
            <p:nvPr/>
          </p:nvCxnSpPr>
          <p:spPr>
            <a:xfrm>
              <a:off x="135660" y="2320619"/>
              <a:ext cx="3198495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373103" y="222040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597848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>
              <a:off x="828942" y="2228015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1059402" y="222928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1283512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1512067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>
              <a:off x="1740621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ext Box 225"/>
            <p:cNvSpPr txBox="1"/>
            <p:nvPr/>
          </p:nvSpPr>
          <p:spPr>
            <a:xfrm>
              <a:off x="801643" y="2411954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1" name="Text Box 225"/>
            <p:cNvSpPr txBox="1"/>
            <p:nvPr/>
          </p:nvSpPr>
          <p:spPr>
            <a:xfrm>
              <a:off x="1032102" y="2413857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2" name="Text Box 225"/>
            <p:cNvSpPr txBox="1"/>
            <p:nvPr/>
          </p:nvSpPr>
          <p:spPr>
            <a:xfrm>
              <a:off x="1256213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3" name="Text Box 225"/>
            <p:cNvSpPr txBox="1"/>
            <p:nvPr/>
          </p:nvSpPr>
          <p:spPr>
            <a:xfrm>
              <a:off x="1485402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4" name="Text Box 225"/>
            <p:cNvSpPr txBox="1"/>
            <p:nvPr/>
          </p:nvSpPr>
          <p:spPr>
            <a:xfrm>
              <a:off x="1712687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5" name="Text Box 225"/>
            <p:cNvSpPr txBox="1"/>
            <p:nvPr/>
          </p:nvSpPr>
          <p:spPr>
            <a:xfrm>
              <a:off x="550199" y="2410285"/>
              <a:ext cx="10158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6" name="Text Box 225"/>
            <p:cNvSpPr txBox="1"/>
            <p:nvPr/>
          </p:nvSpPr>
          <p:spPr>
            <a:xfrm>
              <a:off x="325449" y="2405400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37" name="Straight Connector 236"/>
            <p:cNvCxnSpPr/>
            <p:nvPr/>
          </p:nvCxnSpPr>
          <p:spPr>
            <a:xfrm>
              <a:off x="1964732" y="2221038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2193286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Text Box 225"/>
            <p:cNvSpPr txBox="1"/>
            <p:nvPr/>
          </p:nvSpPr>
          <p:spPr>
            <a:xfrm>
              <a:off x="193743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0" name="Text Box 225"/>
            <p:cNvSpPr txBox="1"/>
            <p:nvPr/>
          </p:nvSpPr>
          <p:spPr>
            <a:xfrm>
              <a:off x="216662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41" name="Straight Connector 240"/>
            <p:cNvCxnSpPr/>
            <p:nvPr/>
          </p:nvCxnSpPr>
          <p:spPr>
            <a:xfrm>
              <a:off x="2421206" y="2219769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2649761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 Box 225"/>
            <p:cNvSpPr txBox="1"/>
            <p:nvPr/>
          </p:nvSpPr>
          <p:spPr>
            <a:xfrm>
              <a:off x="2394542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4" name="Text Box 225"/>
            <p:cNvSpPr txBox="1"/>
            <p:nvPr/>
          </p:nvSpPr>
          <p:spPr>
            <a:xfrm>
              <a:off x="2621826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45" name="Straight Connector 244"/>
            <p:cNvCxnSpPr/>
            <p:nvPr/>
          </p:nvCxnSpPr>
          <p:spPr>
            <a:xfrm>
              <a:off x="2873871" y="2215329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>
              <a:off x="3102426" y="2214695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 Box 225"/>
            <p:cNvSpPr txBox="1"/>
            <p:nvPr/>
          </p:nvSpPr>
          <p:spPr>
            <a:xfrm>
              <a:off x="2846572" y="2399269"/>
              <a:ext cx="6158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8" name="Text Box 225"/>
            <p:cNvSpPr txBox="1"/>
            <p:nvPr/>
          </p:nvSpPr>
          <p:spPr>
            <a:xfrm>
              <a:off x="3042459" y="2398379"/>
              <a:ext cx="12128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 flipH="1">
              <a:off x="1459534" y="2270476"/>
              <a:ext cx="91422" cy="9133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/>
            </a:p>
          </p:txBody>
        </p:sp>
        <p:cxnSp>
          <p:nvCxnSpPr>
            <p:cNvPr id="250" name="Straight Arrow Connector 249"/>
            <p:cNvCxnSpPr/>
            <p:nvPr/>
          </p:nvCxnSpPr>
          <p:spPr>
            <a:xfrm flipH="1" flipV="1">
              <a:off x="1550753" y="2320509"/>
              <a:ext cx="1491314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round/>
              <a:headEnd type="triangl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797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50"/>
            <a:ext cx="8686800" cy="4114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 smtClean="0">
                <a:solidFill>
                  <a:srgbClr val="0070C0"/>
                </a:solidFill>
                <a:ea typeface="Calibri"/>
                <a:cs typeface="Times New Roman"/>
              </a:rPr>
              <a:t>Sample Problem </a:t>
            </a:r>
            <a:r>
              <a:rPr lang="en-US" sz="2400" b="1" dirty="0" smtClean="0">
                <a:solidFill>
                  <a:srgbClr val="0070C0"/>
                </a:solidFill>
                <a:ea typeface="Calibri"/>
                <a:cs typeface="Times New Roman"/>
              </a:rPr>
              <a:t>3</a:t>
            </a:r>
            <a:r>
              <a:rPr lang="en-US" sz="2400" dirty="0" smtClean="0">
                <a:ea typeface="Calibri"/>
                <a:cs typeface="Times New Roman"/>
              </a:rPr>
              <a:t>: </a:t>
            </a:r>
            <a:r>
              <a:rPr lang="en-US" sz="2400" dirty="0"/>
              <a:t>On an interstate highway, the minimum and maximum speed limit is 40 mph and 70 mph, respectively. Write and graph the compound inequality that describes the speed at which a vehicle should maintain.</a:t>
            </a: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40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88920" y="3500375"/>
            <a:ext cx="2468880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51650" y="2343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199" y="2343150"/>
            <a:ext cx="109728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0410892"/>
                  </p:ext>
                </p:extLst>
              </p:nvPr>
            </p:nvGraphicFramePr>
            <p:xfrm>
              <a:off x="457200" y="2419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2400" b="1" i="1" smtClean="0">
                                  <a:effectLst/>
                                  <a:latin typeface="Cambria Math"/>
                                </a:rPr>
                                <m:t>𝟕𝟎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		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4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The solution set is</a:t>
                          </a:r>
                          <a:r>
                            <a:rPr lang="en-US" sz="2400" b="1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24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lang="en-US" sz="24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𝟒𝟎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≤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≤</m:t>
                                  </m:r>
                                  <m:r>
                                    <a:rPr lang="en-US" sz="24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𝟕𝟎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24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0410892"/>
                  </p:ext>
                </p:extLst>
              </p:nvPr>
            </p:nvGraphicFramePr>
            <p:xfrm>
              <a:off x="457200" y="2419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t="-1333" r="-100000" b="-46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l="-100000" t="-1333" b="-460000"/>
                          </a:stretch>
                        </a:blipFill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2"/>
                          <a:stretch>
                            <a:fillRect t="-261333" b="-20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50"/>
            <a:ext cx="8686800" cy="4114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 smtClean="0">
                <a:solidFill>
                  <a:srgbClr val="0070C0"/>
                </a:solidFill>
                <a:ea typeface="Calibri"/>
                <a:cs typeface="Times New Roman"/>
              </a:rPr>
              <a:t>Sample Problem </a:t>
            </a:r>
            <a:r>
              <a:rPr lang="en-US" sz="2400" b="1" dirty="0" smtClean="0">
                <a:solidFill>
                  <a:srgbClr val="0070C0"/>
                </a:solidFill>
                <a:ea typeface="Calibri"/>
                <a:cs typeface="Times New Roman"/>
              </a:rPr>
              <a:t>3</a:t>
            </a:r>
            <a:r>
              <a:rPr lang="en-US" sz="2400" dirty="0" smtClean="0">
                <a:ea typeface="Calibri"/>
                <a:cs typeface="Times New Roman"/>
              </a:rPr>
              <a:t>: </a:t>
            </a:r>
            <a:r>
              <a:rPr lang="en-US" sz="2400" dirty="0"/>
              <a:t>On an interstate highway, the minimum and maximum speed limit is 40 mph and 70 mph, respectively. Write and graph the compound inequality that describes the speed at which a vehicle should maintain</a:t>
            </a:r>
            <a:r>
              <a:rPr lang="en-US" sz="2400" dirty="0" smtClean="0"/>
              <a:t>.</a:t>
            </a:r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1" name="Group 250"/>
          <p:cNvGrpSpPr>
            <a:grpSpLocks noChangeAspect="1"/>
          </p:cNvGrpSpPr>
          <p:nvPr/>
        </p:nvGrpSpPr>
        <p:grpSpPr>
          <a:xfrm>
            <a:off x="457199" y="2937440"/>
            <a:ext cx="3657600" cy="396314"/>
            <a:chOff x="135660" y="2214695"/>
            <a:chExt cx="3198495" cy="346499"/>
          </a:xfrm>
        </p:grpSpPr>
        <p:cxnSp>
          <p:nvCxnSpPr>
            <p:cNvPr id="252" name="Straight Connector 251"/>
            <p:cNvCxnSpPr/>
            <p:nvPr/>
          </p:nvCxnSpPr>
          <p:spPr>
            <a:xfrm>
              <a:off x="135660" y="2320619"/>
              <a:ext cx="3198495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373103" y="222040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597848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828942" y="2228015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1059402" y="222928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1283512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1512067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1740621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Text Box 225"/>
            <p:cNvSpPr txBox="1"/>
            <p:nvPr/>
          </p:nvSpPr>
          <p:spPr>
            <a:xfrm>
              <a:off x="797198" y="2424031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1" name="Text Box 225"/>
            <p:cNvSpPr txBox="1"/>
            <p:nvPr/>
          </p:nvSpPr>
          <p:spPr>
            <a:xfrm>
              <a:off x="998756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2" name="Text Box 225"/>
            <p:cNvSpPr txBox="1"/>
            <p:nvPr/>
          </p:nvSpPr>
          <p:spPr>
            <a:xfrm>
              <a:off x="1222866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3" name="Text Box 225"/>
            <p:cNvSpPr txBox="1"/>
            <p:nvPr/>
          </p:nvSpPr>
          <p:spPr>
            <a:xfrm>
              <a:off x="1451421" y="2422823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4" name="Text Box 225"/>
            <p:cNvSpPr txBox="1"/>
            <p:nvPr/>
          </p:nvSpPr>
          <p:spPr>
            <a:xfrm>
              <a:off x="1679975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5" name="Text Box 225"/>
            <p:cNvSpPr txBox="1"/>
            <p:nvPr/>
          </p:nvSpPr>
          <p:spPr>
            <a:xfrm>
              <a:off x="518469" y="2424641"/>
              <a:ext cx="158757" cy="1365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6" name="Text Box 225"/>
            <p:cNvSpPr txBox="1"/>
            <p:nvPr/>
          </p:nvSpPr>
          <p:spPr>
            <a:xfrm>
              <a:off x="293724" y="2424009"/>
              <a:ext cx="158757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67" name="Straight Connector 266"/>
            <p:cNvCxnSpPr/>
            <p:nvPr/>
          </p:nvCxnSpPr>
          <p:spPr>
            <a:xfrm>
              <a:off x="1964732" y="2221038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2193286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Text Box 225"/>
            <p:cNvSpPr txBox="1"/>
            <p:nvPr/>
          </p:nvSpPr>
          <p:spPr>
            <a:xfrm>
              <a:off x="1904086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70" name="Text Box 225"/>
            <p:cNvSpPr txBox="1"/>
            <p:nvPr/>
          </p:nvSpPr>
          <p:spPr>
            <a:xfrm>
              <a:off x="2132640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71" name="Straight Connector 270"/>
            <p:cNvCxnSpPr/>
            <p:nvPr/>
          </p:nvCxnSpPr>
          <p:spPr>
            <a:xfrm>
              <a:off x="2421206" y="2219769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2649761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Text Box 225"/>
            <p:cNvSpPr txBox="1"/>
            <p:nvPr/>
          </p:nvSpPr>
          <p:spPr>
            <a:xfrm>
              <a:off x="2360560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74" name="Text Box 225"/>
            <p:cNvSpPr txBox="1"/>
            <p:nvPr/>
          </p:nvSpPr>
          <p:spPr>
            <a:xfrm>
              <a:off x="2589789" y="2424031"/>
              <a:ext cx="119944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 smtClean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75" name="Straight Connector 274"/>
            <p:cNvCxnSpPr/>
            <p:nvPr/>
          </p:nvCxnSpPr>
          <p:spPr>
            <a:xfrm>
              <a:off x="2873871" y="2215329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3102426" y="2214695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Text Box 225"/>
            <p:cNvSpPr txBox="1"/>
            <p:nvPr/>
          </p:nvSpPr>
          <p:spPr>
            <a:xfrm>
              <a:off x="2813225" y="2424005"/>
              <a:ext cx="121291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78" name="Text Box 225"/>
            <p:cNvSpPr txBox="1"/>
            <p:nvPr/>
          </p:nvSpPr>
          <p:spPr>
            <a:xfrm>
              <a:off x="3013205" y="2424005"/>
              <a:ext cx="178443" cy="1371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100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 flipH="1">
              <a:off x="1688590" y="2271339"/>
              <a:ext cx="91422" cy="9133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200"/>
            </a:p>
          </p:txBody>
        </p:sp>
        <p:cxnSp>
          <p:nvCxnSpPr>
            <p:cNvPr id="280" name="Straight Arrow Connector 279"/>
            <p:cNvCxnSpPr>
              <a:endCxn id="279" idx="2"/>
            </p:cNvCxnSpPr>
            <p:nvPr/>
          </p:nvCxnSpPr>
          <p:spPr>
            <a:xfrm flipH="1" flipV="1">
              <a:off x="1780013" y="2317007"/>
              <a:ext cx="1371665" cy="3560"/>
            </a:xfrm>
            <a:prstGeom prst="straightConnector1">
              <a:avLst/>
            </a:prstGeom>
            <a:ln w="19050">
              <a:solidFill>
                <a:srgbClr val="FF0000"/>
              </a:solidFill>
              <a:round/>
              <a:headEnd type="triangl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50306" y="2936084"/>
            <a:ext cx="3657600" cy="396314"/>
            <a:chOff x="4550306" y="2936084"/>
            <a:chExt cx="3657600" cy="396314"/>
          </a:xfrm>
        </p:grpSpPr>
        <p:grpSp>
          <p:nvGrpSpPr>
            <p:cNvPr id="312" name="Group 311"/>
            <p:cNvGrpSpPr>
              <a:grpSpLocks noChangeAspect="1"/>
            </p:cNvGrpSpPr>
            <p:nvPr/>
          </p:nvGrpSpPr>
          <p:grpSpPr>
            <a:xfrm>
              <a:off x="4550306" y="2936084"/>
              <a:ext cx="3657600" cy="396314"/>
              <a:chOff x="135660" y="2214695"/>
              <a:chExt cx="3198495" cy="346499"/>
            </a:xfrm>
          </p:grpSpPr>
          <p:cxnSp>
            <p:nvCxnSpPr>
              <p:cNvPr id="313" name="Straight Connector 312"/>
              <p:cNvCxnSpPr/>
              <p:nvPr/>
            </p:nvCxnSpPr>
            <p:spPr>
              <a:xfrm>
                <a:off x="135660" y="2320619"/>
                <a:ext cx="3198495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/>
              <p:cNvCxnSpPr/>
              <p:nvPr/>
            </p:nvCxnSpPr>
            <p:spPr>
              <a:xfrm>
                <a:off x="373103" y="2220403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/>
              <p:cNvCxnSpPr/>
              <p:nvPr/>
            </p:nvCxnSpPr>
            <p:spPr>
              <a:xfrm>
                <a:off x="597848" y="2225478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/>
              <p:cNvCxnSpPr/>
              <p:nvPr/>
            </p:nvCxnSpPr>
            <p:spPr>
              <a:xfrm>
                <a:off x="828942" y="2228015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1059402" y="2229283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/>
              <p:cNvCxnSpPr/>
              <p:nvPr/>
            </p:nvCxnSpPr>
            <p:spPr>
              <a:xfrm>
                <a:off x="1283512" y="2226112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>
                <a:off x="1512067" y="2225478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>
              <a:xfrm>
                <a:off x="1740621" y="2226112"/>
                <a:ext cx="0" cy="181402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1" name="Text Box 225"/>
              <p:cNvSpPr txBox="1"/>
              <p:nvPr/>
            </p:nvSpPr>
            <p:spPr>
              <a:xfrm>
                <a:off x="797198" y="2424031"/>
                <a:ext cx="63487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2" name="Text Box 225"/>
              <p:cNvSpPr txBox="1"/>
              <p:nvPr/>
            </p:nvSpPr>
            <p:spPr>
              <a:xfrm>
                <a:off x="998756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3" name="Text Box 225"/>
              <p:cNvSpPr txBox="1"/>
              <p:nvPr/>
            </p:nvSpPr>
            <p:spPr>
              <a:xfrm>
                <a:off x="1222866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4" name="Text Box 225"/>
              <p:cNvSpPr txBox="1"/>
              <p:nvPr/>
            </p:nvSpPr>
            <p:spPr>
              <a:xfrm>
                <a:off x="1451421" y="2422823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30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5" name="Text Box 225"/>
              <p:cNvSpPr txBox="1"/>
              <p:nvPr/>
            </p:nvSpPr>
            <p:spPr>
              <a:xfrm>
                <a:off x="1679975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40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6" name="Text Box 225"/>
              <p:cNvSpPr txBox="1"/>
              <p:nvPr/>
            </p:nvSpPr>
            <p:spPr>
              <a:xfrm>
                <a:off x="518469" y="2424641"/>
                <a:ext cx="158757" cy="13655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27" name="Text Box 225"/>
              <p:cNvSpPr txBox="1"/>
              <p:nvPr/>
            </p:nvSpPr>
            <p:spPr>
              <a:xfrm>
                <a:off x="293724" y="2424009"/>
                <a:ext cx="158757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28" name="Straight Connector 327"/>
              <p:cNvCxnSpPr/>
              <p:nvPr/>
            </p:nvCxnSpPr>
            <p:spPr>
              <a:xfrm>
                <a:off x="1964732" y="2221038"/>
                <a:ext cx="0" cy="18076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/>
              <p:cNvCxnSpPr/>
              <p:nvPr/>
            </p:nvCxnSpPr>
            <p:spPr>
              <a:xfrm>
                <a:off x="2193286" y="2220403"/>
                <a:ext cx="0" cy="18076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0" name="Text Box 225"/>
              <p:cNvSpPr txBox="1"/>
              <p:nvPr/>
            </p:nvSpPr>
            <p:spPr>
              <a:xfrm>
                <a:off x="1904086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50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31" name="Text Box 225"/>
              <p:cNvSpPr txBox="1"/>
              <p:nvPr/>
            </p:nvSpPr>
            <p:spPr>
              <a:xfrm>
                <a:off x="2132640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60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32" name="Straight Connector 331"/>
              <p:cNvCxnSpPr/>
              <p:nvPr/>
            </p:nvCxnSpPr>
            <p:spPr>
              <a:xfrm>
                <a:off x="2421206" y="2219769"/>
                <a:ext cx="0" cy="18076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/>
              <p:cNvCxnSpPr/>
              <p:nvPr/>
            </p:nvCxnSpPr>
            <p:spPr>
              <a:xfrm>
                <a:off x="2649761" y="2220403"/>
                <a:ext cx="0" cy="18076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4" name="Text Box 225"/>
              <p:cNvSpPr txBox="1"/>
              <p:nvPr/>
            </p:nvSpPr>
            <p:spPr>
              <a:xfrm>
                <a:off x="2360560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70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35" name="Text Box 225"/>
              <p:cNvSpPr txBox="1"/>
              <p:nvPr/>
            </p:nvSpPr>
            <p:spPr>
              <a:xfrm>
                <a:off x="2589789" y="2424031"/>
                <a:ext cx="119944" cy="1371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 smtClean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80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36" name="Straight Connector 335"/>
              <p:cNvCxnSpPr/>
              <p:nvPr/>
            </p:nvCxnSpPr>
            <p:spPr>
              <a:xfrm>
                <a:off x="2873871" y="2215329"/>
                <a:ext cx="0" cy="180134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/>
              <p:cNvCxnSpPr/>
              <p:nvPr/>
            </p:nvCxnSpPr>
            <p:spPr>
              <a:xfrm>
                <a:off x="3102426" y="2214695"/>
                <a:ext cx="0" cy="180134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8" name="Text Box 225"/>
              <p:cNvSpPr txBox="1"/>
              <p:nvPr/>
            </p:nvSpPr>
            <p:spPr>
              <a:xfrm>
                <a:off x="2813225" y="2424005"/>
                <a:ext cx="121291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90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39" name="Text Box 225"/>
              <p:cNvSpPr txBox="1"/>
              <p:nvPr/>
            </p:nvSpPr>
            <p:spPr>
              <a:xfrm>
                <a:off x="3013205" y="2424005"/>
                <a:ext cx="178443" cy="1371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2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100</a:t>
                </a:r>
                <a:endParaRPr lang="en-US" sz="1200" dirty="0">
                  <a:effectLst/>
                  <a:latin typeface="Times New Roman"/>
                  <a:ea typeface="Times New Roman"/>
                </a:endParaRPr>
              </a:p>
            </p:txBody>
          </p:sp>
        </p:grpSp>
        <p:sp>
          <p:nvSpPr>
            <p:cNvPr id="342" name="Oval 341"/>
            <p:cNvSpPr/>
            <p:nvPr/>
          </p:nvSpPr>
          <p:spPr>
            <a:xfrm flipH="1">
              <a:off x="7119859" y="3000684"/>
              <a:ext cx="104545" cy="104466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200"/>
            </a:p>
          </p:txBody>
        </p:sp>
        <p:cxnSp>
          <p:nvCxnSpPr>
            <p:cNvPr id="343" name="Straight Arrow Connector 342"/>
            <p:cNvCxnSpPr>
              <a:endCxn id="342" idx="6"/>
            </p:cNvCxnSpPr>
            <p:nvPr/>
          </p:nvCxnSpPr>
          <p:spPr>
            <a:xfrm flipV="1">
              <a:off x="5410200" y="3052918"/>
              <a:ext cx="170966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round/>
              <a:headEnd type="triangl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5" name="Group 374"/>
          <p:cNvGrpSpPr>
            <a:grpSpLocks noChangeAspect="1"/>
          </p:cNvGrpSpPr>
          <p:nvPr/>
        </p:nvGrpSpPr>
        <p:grpSpPr>
          <a:xfrm>
            <a:off x="914400" y="4115570"/>
            <a:ext cx="7315200" cy="670964"/>
            <a:chOff x="697230" y="1350085"/>
            <a:chExt cx="4572000" cy="419294"/>
          </a:xfrm>
        </p:grpSpPr>
        <p:cxnSp>
          <p:nvCxnSpPr>
            <p:cNvPr id="376" name="Straight Connector 375"/>
            <p:cNvCxnSpPr/>
            <p:nvPr/>
          </p:nvCxnSpPr>
          <p:spPr>
            <a:xfrm>
              <a:off x="697230" y="1500895"/>
              <a:ext cx="45720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/>
          </p:nvCxnSpPr>
          <p:spPr>
            <a:xfrm>
              <a:off x="1036636" y="1358213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/>
          </p:nvCxnSpPr>
          <p:spPr>
            <a:xfrm>
              <a:off x="1357892" y="1365437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/>
          </p:nvCxnSpPr>
          <p:spPr>
            <a:xfrm>
              <a:off x="1688223" y="1369049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>
              <a:off x="2017647" y="1370855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>
              <a:off x="2337995" y="1366340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/>
          </p:nvCxnSpPr>
          <p:spPr>
            <a:xfrm>
              <a:off x="2664696" y="1365437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/>
          </p:nvCxnSpPr>
          <p:spPr>
            <a:xfrm>
              <a:off x="2991398" y="1366340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4" name="Text Box 225"/>
            <p:cNvSpPr txBox="1"/>
            <p:nvPr/>
          </p:nvSpPr>
          <p:spPr>
            <a:xfrm>
              <a:off x="1656156" y="1632217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85" name="Text Box 225"/>
            <p:cNvSpPr txBox="1"/>
            <p:nvPr/>
          </p:nvSpPr>
          <p:spPr>
            <a:xfrm>
              <a:off x="1957001" y="1632217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86" name="Text Box 225"/>
            <p:cNvSpPr txBox="1"/>
            <p:nvPr/>
          </p:nvSpPr>
          <p:spPr>
            <a:xfrm>
              <a:off x="2277349" y="1632217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87" name="Text Box 225"/>
            <p:cNvSpPr txBox="1"/>
            <p:nvPr/>
          </p:nvSpPr>
          <p:spPr>
            <a:xfrm>
              <a:off x="2604050" y="1632217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88" name="Text Box 225"/>
            <p:cNvSpPr txBox="1"/>
            <p:nvPr/>
          </p:nvSpPr>
          <p:spPr>
            <a:xfrm>
              <a:off x="2934566" y="1628865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89" name="Text Box 225"/>
            <p:cNvSpPr txBox="1"/>
            <p:nvPr/>
          </p:nvSpPr>
          <p:spPr>
            <a:xfrm>
              <a:off x="1278512" y="1629102"/>
              <a:ext cx="158759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90" name="Text Box 225"/>
            <p:cNvSpPr txBox="1"/>
            <p:nvPr/>
          </p:nvSpPr>
          <p:spPr>
            <a:xfrm>
              <a:off x="957868" y="1632217"/>
              <a:ext cx="158759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91" name="Straight Connector 390"/>
            <p:cNvCxnSpPr/>
            <p:nvPr/>
          </p:nvCxnSpPr>
          <p:spPr>
            <a:xfrm>
              <a:off x="3311746" y="1359116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/>
            <p:nvPr/>
          </p:nvCxnSpPr>
          <p:spPr>
            <a:xfrm>
              <a:off x="3638447" y="1358213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Text Box 225"/>
            <p:cNvSpPr txBox="1"/>
            <p:nvPr/>
          </p:nvSpPr>
          <p:spPr>
            <a:xfrm>
              <a:off x="3251100" y="1629129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94" name="Text Box 225"/>
            <p:cNvSpPr txBox="1"/>
            <p:nvPr/>
          </p:nvSpPr>
          <p:spPr>
            <a:xfrm>
              <a:off x="3577801" y="1632217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95" name="Straight Connector 394"/>
            <p:cNvCxnSpPr/>
            <p:nvPr/>
          </p:nvCxnSpPr>
          <p:spPr>
            <a:xfrm>
              <a:off x="3964241" y="1357309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>
              <a:off x="4290942" y="1358213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7" name="Text Box 225"/>
            <p:cNvSpPr txBox="1"/>
            <p:nvPr/>
          </p:nvSpPr>
          <p:spPr>
            <a:xfrm>
              <a:off x="3908289" y="1628973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98" name="Text Box 225"/>
            <p:cNvSpPr txBox="1"/>
            <p:nvPr/>
          </p:nvSpPr>
          <p:spPr>
            <a:xfrm>
              <a:off x="4230296" y="1629328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99" name="Straight Connector 398"/>
            <p:cNvCxnSpPr/>
            <p:nvPr/>
          </p:nvCxnSpPr>
          <p:spPr>
            <a:xfrm>
              <a:off x="4611290" y="1350988"/>
              <a:ext cx="0" cy="2564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>
              <a:off x="4937991" y="1350085"/>
              <a:ext cx="0" cy="2564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1" name="Text Box 225"/>
            <p:cNvSpPr txBox="1"/>
            <p:nvPr/>
          </p:nvSpPr>
          <p:spPr>
            <a:xfrm>
              <a:off x="4550644" y="1629743"/>
              <a:ext cx="121292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02" name="Text Box 225"/>
            <p:cNvSpPr txBox="1"/>
            <p:nvPr/>
          </p:nvSpPr>
          <p:spPr>
            <a:xfrm>
              <a:off x="4837479" y="1632217"/>
              <a:ext cx="178445" cy="13716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 dirty="0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100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03" name="Oval 402"/>
            <p:cNvSpPr/>
            <p:nvPr/>
          </p:nvSpPr>
          <p:spPr>
            <a:xfrm flipH="1">
              <a:off x="2935483" y="1434356"/>
              <a:ext cx="130681" cy="12982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cxnSp>
          <p:nvCxnSpPr>
            <p:cNvPr id="404" name="Straight Arrow Connector 403"/>
            <p:cNvCxnSpPr>
              <a:stCxn id="405" idx="6"/>
              <a:endCxn id="403" idx="2"/>
            </p:cNvCxnSpPr>
            <p:nvPr/>
          </p:nvCxnSpPr>
          <p:spPr>
            <a:xfrm flipH="1" flipV="1">
              <a:off x="3066165" y="1499269"/>
              <a:ext cx="842866" cy="136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5" name="Oval 404"/>
            <p:cNvSpPr/>
            <p:nvPr/>
          </p:nvSpPr>
          <p:spPr>
            <a:xfrm flipH="1">
              <a:off x="3909031" y="1434635"/>
              <a:ext cx="130175" cy="12954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19299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</a:rPr>
                  <a:t>Students will be able to: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write and solve compound inequalities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containing the word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𝑨𝑵𝑫</m:t>
                    </m:r>
                  </m:oMath>
                </a14:m>
                <a:r>
                  <a:rPr lang="en-US" sz="2400" dirty="0" smtClean="0"/>
                  <a:t>or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𝑶𝑹</m:t>
                    </m:r>
                  </m:oMath>
                </a14:m>
                <a:r>
                  <a:rPr lang="en-US" sz="2400" dirty="0" smtClean="0"/>
                  <a:t> and </a:t>
                </a:r>
              </a:p>
              <a:p>
                <a:pPr marL="0" indent="0" algn="ctr">
                  <a:buNone/>
                </a:pPr>
                <a:r>
                  <a:rPr lang="en-US" sz="2400" dirty="0" smtClean="0"/>
                  <a:t>graph their solution sets.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</a:rPr>
                  <a:t>Key Vocabulary:</a:t>
                </a:r>
              </a:p>
              <a:p>
                <a:pPr>
                  <a:buFont typeface="Symbol" panose="05050102010706020507" pitchFamily="18" charset="2"/>
                  <a:buChar char="·"/>
                </a:pPr>
                <a:r>
                  <a:rPr lang="en-US" sz="2400" dirty="0" smtClean="0"/>
                  <a:t>Compound Inequalities</a:t>
                </a:r>
              </a:p>
              <a:p>
                <a:pPr>
                  <a:buFont typeface="Symbol" panose="05050102010706020507" pitchFamily="18" charset="2"/>
                  <a:buChar char="·"/>
                </a:pPr>
                <a:r>
                  <a:rPr lang="en-US" sz="2400" dirty="0" smtClean="0"/>
                  <a:t>Intersection</a:t>
                </a:r>
              </a:p>
              <a:p>
                <a:pPr>
                  <a:buFont typeface="Symbol" panose="05050102010706020507" pitchFamily="18" charset="2"/>
                  <a:buChar char="·"/>
                </a:pPr>
                <a:r>
                  <a:rPr lang="en-US" sz="2400" dirty="0" smtClean="0"/>
                  <a:t>Union</a:t>
                </a:r>
              </a:p>
              <a:p>
                <a:pPr>
                  <a:buFont typeface="Symbol" panose="05050102010706020507" pitchFamily="18" charset="2"/>
                  <a:buChar char="·"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6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>
                <a:latin typeface="Cambria" panose="02040503050406030204" pitchFamily="18" charset="0"/>
              </a:rPr>
              <a:t>COMPOUND INEQUALITIES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0070C0"/>
                    </a:solidFill>
                  </a:rPr>
                  <a:t>COMPOUND INEQUALITIES</a:t>
                </a:r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>
                    <a:effectLst/>
                  </a:rPr>
                  <a:t>consists of two inequalities connected by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𝑨𝑵𝑫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>
                    <a:effectLst/>
                  </a:rPr>
                  <a:t>or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𝑶𝑹</m:t>
                    </m:r>
                  </m:oMath>
                </a14:m>
                <a:r>
                  <a:rPr lang="en-US" sz="2400" dirty="0" smtClean="0">
                    <a:effectLst/>
                  </a:rPr>
                  <a:t>.</a:t>
                </a:r>
                <a:endParaRPr lang="en-US" sz="2400" dirty="0">
                  <a:effectLst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>
                <a:latin typeface="Cambria" panose="02040503050406030204" pitchFamily="18" charset="0"/>
              </a:rPr>
              <a:t>COMPOUND INEQUALITIES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effectLst/>
                  </a:rPr>
                  <a:t>Inequalities </a:t>
                </a:r>
                <a:r>
                  <a:rPr lang="en-US" sz="2400" dirty="0">
                    <a:effectLst/>
                  </a:rPr>
                  <a:t>containing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𝑨𝑵𝑫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effectLst/>
                  </a:rPr>
                  <a:t> </a:t>
                </a:r>
                <a:r>
                  <a:rPr lang="en-US" sz="2400" dirty="0">
                    <a:effectLst/>
                  </a:rPr>
                  <a:t>is true only if both inequalities are true.</a:t>
                </a:r>
              </a:p>
              <a:p>
                <a:pPr marL="400050" lvl="1" indent="0">
                  <a:buNone/>
                </a:pPr>
                <a:endParaRPr lang="en-US" sz="2400" b="1" dirty="0" smtClean="0">
                  <a:solidFill>
                    <a:srgbClr val="0070C0"/>
                  </a:solidFill>
                </a:endParaRPr>
              </a:p>
              <a:p>
                <a:pPr marL="400050" lvl="1" indent="0"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</a:rPr>
                  <a:t>Solution</a:t>
                </a:r>
                <a:r>
                  <a:rPr lang="en-US" sz="2400" dirty="0">
                    <a:effectLst/>
                  </a:rPr>
                  <a:t>: The solution of the compound inequality containing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𝑨𝑵𝑫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effectLst/>
                  </a:rPr>
                  <a:t> </a:t>
                </a:r>
                <a:r>
                  <a:rPr lang="en-US" sz="2400" dirty="0">
                    <a:effectLst/>
                  </a:rPr>
                  <a:t>is a solution of 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both</a:t>
                </a:r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>
                    <a:effectLst/>
                  </a:rPr>
                  <a:t>inequalities.</a:t>
                </a:r>
              </a:p>
              <a:p>
                <a:pPr marL="400050" lvl="1" indent="0">
                  <a:buNone/>
                </a:pPr>
                <a:r>
                  <a:rPr lang="en-US" sz="2400" dirty="0">
                    <a:effectLst/>
                  </a:rPr>
                  <a:t> </a:t>
                </a:r>
              </a:p>
              <a:p>
                <a:pPr marL="400050" lvl="1" indent="0">
                  <a:buNone/>
                </a:pPr>
                <a:r>
                  <a:rPr lang="en-US" sz="2400" b="1" dirty="0">
                    <a:solidFill>
                      <a:srgbClr val="0070C0"/>
                    </a:solidFill>
                  </a:rPr>
                  <a:t>Graph</a:t>
                </a:r>
                <a:r>
                  <a:rPr lang="en-US" sz="2400" dirty="0">
                    <a:effectLst/>
                  </a:rPr>
                  <a:t>: The 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INTERSECTION</a:t>
                </a:r>
                <a:r>
                  <a:rPr 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dirty="0">
                    <a:effectLst/>
                  </a:rPr>
                  <a:t>of the graphs of two inequalities. It can be found by graphing each inequality and then determining where the graphs overlap</a:t>
                </a:r>
                <a:r>
                  <a:rPr lang="en-US" sz="2400" dirty="0" smtClean="0">
                    <a:effectLst/>
                  </a:rPr>
                  <a:t>.</a:t>
                </a: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2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>
                <a:latin typeface="Cambria" panose="02040503050406030204" pitchFamily="18" charset="0"/>
              </a:rPr>
              <a:t>COMPOUND INEQUALITIES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4551650" y="17335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788024" y="3105150"/>
            <a:ext cx="2468880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57200" y="1733550"/>
            <a:ext cx="91440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effectLst/>
                  </a:rPr>
                  <a:t>Inequalities </a:t>
                </a:r>
                <a:r>
                  <a:rPr lang="en-US" sz="2400" dirty="0">
                    <a:effectLst/>
                  </a:rPr>
                  <a:t>containing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/>
                      </a:rPr>
                      <m:t>𝑨𝑵𝑫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  <a:effectLst/>
                  </a:rPr>
                  <a:t> </a:t>
                </a:r>
                <a:r>
                  <a:rPr lang="en-US" sz="2400" dirty="0">
                    <a:effectLst/>
                  </a:rPr>
                  <a:t>is true only if both inequalities are true.</a:t>
                </a:r>
              </a:p>
              <a:p>
                <a:pPr marL="400050" lvl="1" indent="0">
                  <a:buNone/>
                </a:pPr>
                <a:r>
                  <a:rPr lang="en-US" sz="2400" b="1" dirty="0">
                    <a:solidFill>
                      <a:srgbClr val="0070C0"/>
                    </a:solidFill>
                  </a:rPr>
                  <a:t>Example</a:t>
                </a:r>
                <a:r>
                  <a:rPr lang="en-US" sz="2400" dirty="0">
                    <a:effectLst/>
                  </a:rPr>
                  <a:t>: Graph the solution set of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&lt;</m:t>
                    </m:r>
                    <m:r>
                      <a:rPr lang="en-US" sz="2400" b="1" i="1">
                        <a:latin typeface="Cambria Math"/>
                      </a:rPr>
                      <m:t>𝟒</m:t>
                    </m:r>
                  </m:oMath>
                </a14:m>
                <a:r>
                  <a:rPr lang="en-US" sz="2400" dirty="0">
                    <a:effectLst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𝒙</m:t>
                    </m:r>
                    <m:r>
                      <a:rPr lang="en-US" sz="2400" b="1" i="1">
                        <a:latin typeface="Cambria Math"/>
                      </a:rPr>
                      <m:t>≥−</m:t>
                    </m:r>
                    <m:r>
                      <a:rPr lang="en-US" sz="2400" b="1" i="1">
                        <a:latin typeface="Cambria Math"/>
                      </a:rPr>
                      <m:t>𝟓</m:t>
                    </m:r>
                  </m:oMath>
                </a14:m>
                <a:r>
                  <a:rPr lang="en-US" sz="2400" dirty="0">
                    <a:effectLst/>
                  </a:rPr>
                  <a:t>.</a:t>
                </a:r>
              </a:p>
              <a:p>
                <a:pPr marL="400050" lvl="1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201388"/>
                  </p:ext>
                </p:extLst>
              </p:nvPr>
            </p:nvGraphicFramePr>
            <p:xfrm>
              <a:off x="457200" y="1809750"/>
              <a:ext cx="8229600" cy="2743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≥−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𝟓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𝟓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</m:oMath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The solution set is</a:t>
                          </a:r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|"/>
                                  <m:ctrlP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 </m:t>
                                  </m:r>
                                </m:e>
                              </m:d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𝟓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201388"/>
                  </p:ext>
                </p:extLst>
              </p:nvPr>
            </p:nvGraphicFramePr>
            <p:xfrm>
              <a:off x="457200" y="1809750"/>
              <a:ext cx="8229600" cy="2743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1333" r="-100000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00000" t="-1333" b="-500000"/>
                          </a:stretch>
                        </a:blipFill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301333" b="-20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33400" y="2309574"/>
            <a:ext cx="3657600" cy="431161"/>
            <a:chOff x="1262153" y="208141"/>
            <a:chExt cx="3200400" cy="377780"/>
          </a:xfrm>
        </p:grpSpPr>
        <p:grpSp>
          <p:nvGrpSpPr>
            <p:cNvPr id="7" name="Group 6"/>
            <p:cNvGrpSpPr/>
            <p:nvPr/>
          </p:nvGrpSpPr>
          <p:grpSpPr>
            <a:xfrm>
              <a:off x="1262153" y="208141"/>
              <a:ext cx="3200400" cy="377780"/>
              <a:chOff x="1262153" y="208141"/>
              <a:chExt cx="3200400" cy="37778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262153" y="308253"/>
                <a:ext cx="3200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9525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181086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413689" y="208283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6383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869477" y="215652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099713" y="217204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3241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5527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7813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 Box 225"/>
              <p:cNvSpPr txBox="1"/>
              <p:nvPr/>
            </p:nvSpPr>
            <p:spPr>
              <a:xfrm>
                <a:off x="2841892" y="39998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2" name="Text Box 225"/>
              <p:cNvSpPr txBox="1"/>
              <p:nvPr/>
            </p:nvSpPr>
            <p:spPr>
              <a:xfrm>
                <a:off x="3072584" y="40140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" name="Text Box 225"/>
              <p:cNvSpPr txBox="1"/>
              <p:nvPr/>
            </p:nvSpPr>
            <p:spPr>
              <a:xfrm>
                <a:off x="3296873" y="39791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" name="Text Box 225"/>
              <p:cNvSpPr txBox="1"/>
              <p:nvPr/>
            </p:nvSpPr>
            <p:spPr>
              <a:xfrm>
                <a:off x="3526163" y="39815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" name="Text Box 225"/>
              <p:cNvSpPr txBox="1"/>
              <p:nvPr/>
            </p:nvSpPr>
            <p:spPr>
              <a:xfrm>
                <a:off x="3753615" y="397877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6" name="Text Box 225"/>
              <p:cNvSpPr txBox="1"/>
              <p:nvPr/>
            </p:nvSpPr>
            <p:spPr>
              <a:xfrm>
                <a:off x="2590351" y="398430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7" name="Text Box 225"/>
              <p:cNvSpPr txBox="1"/>
              <p:nvPr/>
            </p:nvSpPr>
            <p:spPr>
              <a:xfrm>
                <a:off x="2365487" y="393891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8" name="Text Box 225"/>
              <p:cNvSpPr txBox="1"/>
              <p:nvPr/>
            </p:nvSpPr>
            <p:spPr>
              <a:xfrm>
                <a:off x="2134488" y="397807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9" name="Text Box 225"/>
              <p:cNvSpPr txBox="1"/>
              <p:nvPr/>
            </p:nvSpPr>
            <p:spPr>
              <a:xfrm>
                <a:off x="1905588" y="398293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4005343" y="20877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233943" y="208141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 Box 225"/>
              <p:cNvSpPr txBox="1"/>
              <p:nvPr/>
            </p:nvSpPr>
            <p:spPr>
              <a:xfrm>
                <a:off x="3978038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3" name="Text Box 225"/>
              <p:cNvSpPr txBox="1"/>
              <p:nvPr/>
            </p:nvSpPr>
            <p:spPr>
              <a:xfrm>
                <a:off x="4207273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 dirty="0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6</a:t>
                </a:r>
                <a:endParaRPr lang="en-US" sz="1400" dirty="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1495330" y="21896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727740" y="21388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 Box 225"/>
              <p:cNvSpPr txBox="1"/>
              <p:nvPr/>
            </p:nvSpPr>
            <p:spPr>
              <a:xfrm>
                <a:off x="1679956" y="399793"/>
                <a:ext cx="101600" cy="182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37" name="Text Box 225"/>
              <p:cNvSpPr txBox="1"/>
              <p:nvPr/>
            </p:nvSpPr>
            <p:spPr>
              <a:xfrm>
                <a:off x="1448906" y="403676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53531" y="262724"/>
              <a:ext cx="2269567" cy="91440"/>
              <a:chOff x="1553531" y="262724"/>
              <a:chExt cx="2269567" cy="91440"/>
            </a:xfrm>
          </p:grpSpPr>
          <p:sp>
            <p:nvSpPr>
              <p:cNvPr id="9" name="Oval 8"/>
              <p:cNvSpPr/>
              <p:nvPr/>
            </p:nvSpPr>
            <p:spPr>
              <a:xfrm flipH="1">
                <a:off x="3731658" y="262724"/>
                <a:ext cx="91440" cy="9144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400"/>
              </a:p>
            </p:txBody>
          </p:sp>
          <p:cxnSp>
            <p:nvCxnSpPr>
              <p:cNvPr id="10" name="Straight Arrow Connector 9"/>
              <p:cNvCxnSpPr>
                <a:endCxn id="9" idx="6"/>
              </p:cNvCxnSpPr>
              <p:nvPr/>
            </p:nvCxnSpPr>
            <p:spPr>
              <a:xfrm flipV="1">
                <a:off x="1553531" y="308445"/>
                <a:ext cx="2178127" cy="14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4648200" y="2309574"/>
            <a:ext cx="3657600" cy="431161"/>
            <a:chOff x="1262153" y="208141"/>
            <a:chExt cx="3200400" cy="377780"/>
          </a:xfrm>
        </p:grpSpPr>
        <p:grpSp>
          <p:nvGrpSpPr>
            <p:cNvPr id="39" name="Group 38"/>
            <p:cNvGrpSpPr/>
            <p:nvPr/>
          </p:nvGrpSpPr>
          <p:grpSpPr>
            <a:xfrm>
              <a:off x="1262153" y="208141"/>
              <a:ext cx="3200400" cy="377780"/>
              <a:chOff x="1262153" y="208141"/>
              <a:chExt cx="3200400" cy="37778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262153" y="308253"/>
                <a:ext cx="3200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9525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2181086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2413689" y="208283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26383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869477" y="215652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3099713" y="217204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33241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3552779" y="213006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3781379" y="213611"/>
                <a:ext cx="0" cy="182778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 Box 225"/>
              <p:cNvSpPr txBox="1"/>
              <p:nvPr/>
            </p:nvSpPr>
            <p:spPr>
              <a:xfrm>
                <a:off x="2841892" y="39998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54" name="Text Box 225"/>
              <p:cNvSpPr txBox="1"/>
              <p:nvPr/>
            </p:nvSpPr>
            <p:spPr>
              <a:xfrm>
                <a:off x="3072584" y="40140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55" name="Text Box 225"/>
              <p:cNvSpPr txBox="1"/>
              <p:nvPr/>
            </p:nvSpPr>
            <p:spPr>
              <a:xfrm>
                <a:off x="3296873" y="397912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56" name="Text Box 225"/>
              <p:cNvSpPr txBox="1"/>
              <p:nvPr/>
            </p:nvSpPr>
            <p:spPr>
              <a:xfrm>
                <a:off x="3526163" y="398154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57" name="Text Box 225"/>
              <p:cNvSpPr txBox="1"/>
              <p:nvPr/>
            </p:nvSpPr>
            <p:spPr>
              <a:xfrm>
                <a:off x="3753615" y="397877"/>
                <a:ext cx="64135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58" name="Text Box 225"/>
              <p:cNvSpPr txBox="1"/>
              <p:nvPr/>
            </p:nvSpPr>
            <p:spPr>
              <a:xfrm>
                <a:off x="2590351" y="398430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59" name="Text Box 225"/>
              <p:cNvSpPr txBox="1"/>
              <p:nvPr/>
            </p:nvSpPr>
            <p:spPr>
              <a:xfrm>
                <a:off x="2365487" y="393891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60" name="Text Box 225"/>
              <p:cNvSpPr txBox="1"/>
              <p:nvPr/>
            </p:nvSpPr>
            <p:spPr>
              <a:xfrm>
                <a:off x="2134488" y="397807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61" name="Text Box 225"/>
              <p:cNvSpPr txBox="1"/>
              <p:nvPr/>
            </p:nvSpPr>
            <p:spPr>
              <a:xfrm>
                <a:off x="1905588" y="398293"/>
                <a:ext cx="101600" cy="18277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4005343" y="20877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4233943" y="208141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 Box 225"/>
              <p:cNvSpPr txBox="1"/>
              <p:nvPr/>
            </p:nvSpPr>
            <p:spPr>
              <a:xfrm>
                <a:off x="3978038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65" name="Text Box 225"/>
              <p:cNvSpPr txBox="1"/>
              <p:nvPr/>
            </p:nvSpPr>
            <p:spPr>
              <a:xfrm>
                <a:off x="4207273" y="392926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1495330" y="21896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1727740" y="213886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 Box 225"/>
              <p:cNvSpPr txBox="1"/>
              <p:nvPr/>
            </p:nvSpPr>
            <p:spPr>
              <a:xfrm>
                <a:off x="1679956" y="399793"/>
                <a:ext cx="101600" cy="182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69" name="Text Box 225"/>
              <p:cNvSpPr txBox="1"/>
              <p:nvPr/>
            </p:nvSpPr>
            <p:spPr>
              <a:xfrm>
                <a:off x="1448906" y="403676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1680299" y="262724"/>
              <a:ext cx="2377478" cy="91440"/>
              <a:chOff x="1680299" y="262724"/>
              <a:chExt cx="2377478" cy="91440"/>
            </a:xfrm>
          </p:grpSpPr>
          <p:sp>
            <p:nvSpPr>
              <p:cNvPr id="41" name="Oval 40"/>
              <p:cNvSpPr/>
              <p:nvPr/>
            </p:nvSpPr>
            <p:spPr>
              <a:xfrm flipH="1">
                <a:off x="1680299" y="262724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400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 flipV="1">
                <a:off x="1771670" y="308163"/>
                <a:ext cx="2286107" cy="28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914400" y="3736422"/>
            <a:ext cx="7315200" cy="664128"/>
            <a:chOff x="180000" y="179999"/>
            <a:chExt cx="4572000" cy="415080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180000" y="322928"/>
              <a:ext cx="45720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166323" y="187808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492761" y="186945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825051" y="180202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146037" y="186945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2476177" y="190722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805086" y="192938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125751" y="187808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452323" y="186945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778894" y="187808"/>
              <a:ext cx="0" cy="260950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 Box 225"/>
            <p:cNvSpPr txBox="1"/>
            <p:nvPr/>
          </p:nvSpPr>
          <p:spPr>
            <a:xfrm>
              <a:off x="2436770" y="453631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2" name="Text Box 225"/>
            <p:cNvSpPr txBox="1"/>
            <p:nvPr/>
          </p:nvSpPr>
          <p:spPr>
            <a:xfrm>
              <a:off x="2766330" y="455660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3" name="Text Box 225"/>
            <p:cNvSpPr txBox="1"/>
            <p:nvPr/>
          </p:nvSpPr>
          <p:spPr>
            <a:xfrm>
              <a:off x="3104509" y="457398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4" name="Text Box 225"/>
            <p:cNvSpPr txBox="1"/>
            <p:nvPr/>
          </p:nvSpPr>
          <p:spPr>
            <a:xfrm>
              <a:off x="3425986" y="452753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5" name="Text Box 225"/>
            <p:cNvSpPr txBox="1"/>
            <p:nvPr/>
          </p:nvSpPr>
          <p:spPr>
            <a:xfrm>
              <a:off x="3756483" y="450065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6" name="Text Box 225"/>
            <p:cNvSpPr txBox="1"/>
            <p:nvPr/>
          </p:nvSpPr>
          <p:spPr>
            <a:xfrm>
              <a:off x="2082760" y="451481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7" name="Text Box 225"/>
            <p:cNvSpPr txBox="1"/>
            <p:nvPr/>
          </p:nvSpPr>
          <p:spPr>
            <a:xfrm>
              <a:off x="1773220" y="44438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8" name="Text Box 225"/>
            <p:cNvSpPr txBox="1"/>
            <p:nvPr/>
          </p:nvSpPr>
          <p:spPr>
            <a:xfrm>
              <a:off x="1442980" y="447949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-3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9" name="Text Box 225"/>
            <p:cNvSpPr txBox="1"/>
            <p:nvPr/>
          </p:nvSpPr>
          <p:spPr>
            <a:xfrm>
              <a:off x="1115577" y="450612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-4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4098843" y="180906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4425414" y="179999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 Box 225"/>
            <p:cNvSpPr txBox="1"/>
            <p:nvPr/>
          </p:nvSpPr>
          <p:spPr>
            <a:xfrm>
              <a:off x="4076049" y="443019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3" name="Text Box 225"/>
            <p:cNvSpPr txBox="1"/>
            <p:nvPr/>
          </p:nvSpPr>
          <p:spPr>
            <a:xfrm>
              <a:off x="4398473" y="443019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513110" y="195454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845124" y="188201"/>
              <a:ext cx="0" cy="260189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 Box 228"/>
            <p:cNvSpPr txBox="1"/>
            <p:nvPr/>
          </p:nvSpPr>
          <p:spPr>
            <a:xfrm>
              <a:off x="784637" y="447455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-5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7" name="Text Box 225"/>
            <p:cNvSpPr txBox="1"/>
            <p:nvPr/>
          </p:nvSpPr>
          <p:spPr>
            <a:xfrm>
              <a:off x="446204" y="457919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-6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 flipH="1">
              <a:off x="3703733" y="257879"/>
              <a:ext cx="130629" cy="1305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flipH="1" flipV="1">
              <a:off x="914811" y="322890"/>
              <a:ext cx="2788921" cy="263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Oval 99"/>
            <p:cNvSpPr/>
            <p:nvPr/>
          </p:nvSpPr>
          <p:spPr>
            <a:xfrm flipH="1">
              <a:off x="784637" y="257880"/>
              <a:ext cx="130175" cy="130022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159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1</a:t>
                </a:r>
                <a:r>
                  <a:rPr lang="en-US" sz="2400" dirty="0" smtClean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Write an inequality that represents the set of numbers and graph the inequality</a:t>
                </a:r>
                <a:r>
                  <a:rPr lang="en-US" sz="2400" dirty="0" smtClean="0"/>
                  <a:t>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A.  All </a:t>
                </a:r>
                <a:r>
                  <a:rPr lang="en-US" sz="2400" dirty="0"/>
                  <a:t>real numbers that are greater than zero and less than or equal to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𝟖</m:t>
                    </m:r>
                  </m:oMath>
                </a14:m>
                <a:r>
                  <a:rPr lang="en-US" sz="2400" dirty="0" smtClean="0"/>
                  <a:t>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endParaRPr lang="en-US" sz="2400" dirty="0" smtClean="0"/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B.  All </a:t>
                </a:r>
                <a:r>
                  <a:rPr lang="en-US" sz="2400" dirty="0"/>
                  <a:t>real numbers that are less than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en-US" sz="2400" dirty="0"/>
                  <a:t> and greater than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𝟗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1</a:t>
                </a:r>
                <a:r>
                  <a:rPr lang="en-US" sz="2400" dirty="0" smtClean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Write an inequality that represents the set of numbers and graph the inequality</a:t>
                </a:r>
                <a:r>
                  <a:rPr lang="en-US" sz="2400" dirty="0" smtClean="0"/>
                  <a:t>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A.  All </a:t>
                </a:r>
                <a:r>
                  <a:rPr lang="en-US" sz="2400" dirty="0"/>
                  <a:t>real numbers that are greater than zero and less than or equal to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𝟖</m:t>
                    </m:r>
                  </m:oMath>
                </a14:m>
                <a:r>
                  <a:rPr lang="en-US" sz="24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 r="-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51650" y="2343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88920" y="3500375"/>
            <a:ext cx="2103120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343150"/>
            <a:ext cx="91440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4222388"/>
                  </p:ext>
                </p:extLst>
              </p:nvPr>
            </p:nvGraphicFramePr>
            <p:xfrm>
              <a:off x="457200" y="2419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	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𝟎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</m:oMath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𝟖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		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4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The solution set is</a:t>
                          </a:r>
                          <a:r>
                            <a:rPr lang="en-US" sz="2400" b="1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𝟎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&lt;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𝒙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≤</m:t>
                                  </m:r>
                                  <m:r>
                                    <a:rPr lang="en-US" sz="2400" b="1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𝟖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24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4222388"/>
                  </p:ext>
                </p:extLst>
              </p:nvPr>
            </p:nvGraphicFramePr>
            <p:xfrm>
              <a:off x="457200" y="2419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1333" r="-100000" b="-46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00000" t="-1333" b="-460000"/>
                          </a:stretch>
                        </a:blipFill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261333" b="-20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05" name="Group 104"/>
          <p:cNvGrpSpPr>
            <a:grpSpLocks noChangeAspect="1"/>
          </p:cNvGrpSpPr>
          <p:nvPr/>
        </p:nvGrpSpPr>
        <p:grpSpPr>
          <a:xfrm>
            <a:off x="457200" y="2919174"/>
            <a:ext cx="3657600" cy="384673"/>
            <a:chOff x="135660" y="2214695"/>
            <a:chExt cx="3198495" cy="336322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135660" y="2320619"/>
              <a:ext cx="3198495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373103" y="222040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97848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828942" y="2228015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1059402" y="222928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1283512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1512067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1740621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 Box 225"/>
            <p:cNvSpPr txBox="1"/>
            <p:nvPr/>
          </p:nvSpPr>
          <p:spPr>
            <a:xfrm>
              <a:off x="801643" y="2411954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5" name="Text Box 225"/>
            <p:cNvSpPr txBox="1"/>
            <p:nvPr/>
          </p:nvSpPr>
          <p:spPr>
            <a:xfrm>
              <a:off x="1032102" y="2413857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6" name="Text Box 225"/>
            <p:cNvSpPr txBox="1"/>
            <p:nvPr/>
          </p:nvSpPr>
          <p:spPr>
            <a:xfrm>
              <a:off x="1256213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7" name="Text Box 225"/>
            <p:cNvSpPr txBox="1"/>
            <p:nvPr/>
          </p:nvSpPr>
          <p:spPr>
            <a:xfrm>
              <a:off x="1485402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8" name="Text Box 225"/>
            <p:cNvSpPr txBox="1"/>
            <p:nvPr/>
          </p:nvSpPr>
          <p:spPr>
            <a:xfrm>
              <a:off x="1712687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9" name="Text Box 225"/>
            <p:cNvSpPr txBox="1"/>
            <p:nvPr/>
          </p:nvSpPr>
          <p:spPr>
            <a:xfrm>
              <a:off x="550199" y="2410285"/>
              <a:ext cx="10158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0" name="Text Box 225"/>
            <p:cNvSpPr txBox="1"/>
            <p:nvPr/>
          </p:nvSpPr>
          <p:spPr>
            <a:xfrm>
              <a:off x="325449" y="2405400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1964732" y="2221038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2193286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 Box 225"/>
            <p:cNvSpPr txBox="1"/>
            <p:nvPr/>
          </p:nvSpPr>
          <p:spPr>
            <a:xfrm>
              <a:off x="193743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4" name="Text Box 225"/>
            <p:cNvSpPr txBox="1"/>
            <p:nvPr/>
          </p:nvSpPr>
          <p:spPr>
            <a:xfrm>
              <a:off x="216662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2421206" y="2219769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2649761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Text Box 225"/>
            <p:cNvSpPr txBox="1"/>
            <p:nvPr/>
          </p:nvSpPr>
          <p:spPr>
            <a:xfrm>
              <a:off x="2394542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8" name="Text Box 225"/>
            <p:cNvSpPr txBox="1"/>
            <p:nvPr/>
          </p:nvSpPr>
          <p:spPr>
            <a:xfrm>
              <a:off x="2621826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2873871" y="2215329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3102426" y="2214695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 Box 225"/>
            <p:cNvSpPr txBox="1"/>
            <p:nvPr/>
          </p:nvSpPr>
          <p:spPr>
            <a:xfrm>
              <a:off x="2846572" y="2399269"/>
              <a:ext cx="6158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2" name="Text Box 225"/>
            <p:cNvSpPr txBox="1"/>
            <p:nvPr/>
          </p:nvSpPr>
          <p:spPr>
            <a:xfrm>
              <a:off x="3042459" y="2398379"/>
              <a:ext cx="12128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 flipH="1">
              <a:off x="778922" y="2270098"/>
              <a:ext cx="91422" cy="9133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/>
            </a:p>
          </p:txBody>
        </p:sp>
        <p:cxnSp>
          <p:nvCxnSpPr>
            <p:cNvPr id="134" name="Straight Arrow Connector 133"/>
            <p:cNvCxnSpPr/>
            <p:nvPr/>
          </p:nvCxnSpPr>
          <p:spPr>
            <a:xfrm flipH="1" flipV="1">
              <a:off x="870332" y="2320239"/>
              <a:ext cx="182888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round/>
              <a:headEnd type="triangl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4552488" y="2920418"/>
            <a:ext cx="3657600" cy="384673"/>
            <a:chOff x="135660" y="2214695"/>
            <a:chExt cx="3198495" cy="336322"/>
          </a:xfrm>
        </p:grpSpPr>
        <p:cxnSp>
          <p:nvCxnSpPr>
            <p:cNvPr id="136" name="Straight Connector 135"/>
            <p:cNvCxnSpPr/>
            <p:nvPr/>
          </p:nvCxnSpPr>
          <p:spPr>
            <a:xfrm>
              <a:off x="135660" y="2320619"/>
              <a:ext cx="3198495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373103" y="222040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597848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828942" y="2228015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1059402" y="2229283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1283512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1512067" y="2225478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1740621" y="2226112"/>
              <a:ext cx="0" cy="18140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 Box 225"/>
            <p:cNvSpPr txBox="1"/>
            <p:nvPr/>
          </p:nvSpPr>
          <p:spPr>
            <a:xfrm>
              <a:off x="801643" y="2411954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5" name="Text Box 225"/>
            <p:cNvSpPr txBox="1"/>
            <p:nvPr/>
          </p:nvSpPr>
          <p:spPr>
            <a:xfrm>
              <a:off x="1032102" y="2413857"/>
              <a:ext cx="63487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6" name="Text Box 225"/>
            <p:cNvSpPr txBox="1"/>
            <p:nvPr/>
          </p:nvSpPr>
          <p:spPr>
            <a:xfrm>
              <a:off x="1256213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7" name="Text Box 225"/>
            <p:cNvSpPr txBox="1"/>
            <p:nvPr/>
          </p:nvSpPr>
          <p:spPr>
            <a:xfrm>
              <a:off x="1485402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8" name="Text Box 225"/>
            <p:cNvSpPr txBox="1"/>
            <p:nvPr/>
          </p:nvSpPr>
          <p:spPr>
            <a:xfrm>
              <a:off x="1712687" y="2410051"/>
              <a:ext cx="6285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9" name="Text Box 225"/>
            <p:cNvSpPr txBox="1"/>
            <p:nvPr/>
          </p:nvSpPr>
          <p:spPr>
            <a:xfrm>
              <a:off x="550199" y="2410285"/>
              <a:ext cx="10158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0" name="Text Box 225"/>
            <p:cNvSpPr txBox="1"/>
            <p:nvPr/>
          </p:nvSpPr>
          <p:spPr>
            <a:xfrm>
              <a:off x="325449" y="2405400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>
            <a:xfrm>
              <a:off x="1964732" y="2221038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2193286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 Box 225"/>
            <p:cNvSpPr txBox="1"/>
            <p:nvPr/>
          </p:nvSpPr>
          <p:spPr>
            <a:xfrm>
              <a:off x="193743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4" name="Text Box 225"/>
            <p:cNvSpPr txBox="1"/>
            <p:nvPr/>
          </p:nvSpPr>
          <p:spPr>
            <a:xfrm>
              <a:off x="2166622" y="2404977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5" name="Straight Connector 154"/>
            <p:cNvCxnSpPr/>
            <p:nvPr/>
          </p:nvCxnSpPr>
          <p:spPr>
            <a:xfrm>
              <a:off x="2421206" y="2219769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2649761" y="2220403"/>
              <a:ext cx="0" cy="1807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 Box 225"/>
            <p:cNvSpPr txBox="1"/>
            <p:nvPr/>
          </p:nvSpPr>
          <p:spPr>
            <a:xfrm>
              <a:off x="2394542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8" name="Text Box 225"/>
            <p:cNvSpPr txBox="1"/>
            <p:nvPr/>
          </p:nvSpPr>
          <p:spPr>
            <a:xfrm>
              <a:off x="2621826" y="2404343"/>
              <a:ext cx="62218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9" name="Straight Connector 158"/>
            <p:cNvCxnSpPr/>
            <p:nvPr/>
          </p:nvCxnSpPr>
          <p:spPr>
            <a:xfrm>
              <a:off x="2873871" y="2215329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3102426" y="2214695"/>
              <a:ext cx="0" cy="18013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Text Box 225"/>
            <p:cNvSpPr txBox="1"/>
            <p:nvPr/>
          </p:nvSpPr>
          <p:spPr>
            <a:xfrm>
              <a:off x="2846572" y="2399269"/>
              <a:ext cx="61583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2" name="Text Box 225"/>
            <p:cNvSpPr txBox="1"/>
            <p:nvPr/>
          </p:nvSpPr>
          <p:spPr>
            <a:xfrm>
              <a:off x="3042459" y="2398379"/>
              <a:ext cx="12128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4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63" name="Oval 162"/>
            <p:cNvSpPr/>
            <p:nvPr/>
          </p:nvSpPr>
          <p:spPr>
            <a:xfrm flipH="1">
              <a:off x="2602971" y="2270098"/>
              <a:ext cx="91422" cy="9133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/>
            </a:p>
          </p:txBody>
        </p:sp>
        <p:cxnSp>
          <p:nvCxnSpPr>
            <p:cNvPr id="164" name="Straight Arrow Connector 163"/>
            <p:cNvCxnSpPr/>
            <p:nvPr/>
          </p:nvCxnSpPr>
          <p:spPr>
            <a:xfrm flipV="1">
              <a:off x="785153" y="2320239"/>
              <a:ext cx="182888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round/>
              <a:headEnd type="triangl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Group 164"/>
          <p:cNvGrpSpPr>
            <a:grpSpLocks noChangeAspect="1"/>
          </p:cNvGrpSpPr>
          <p:nvPr/>
        </p:nvGrpSpPr>
        <p:grpSpPr>
          <a:xfrm>
            <a:off x="914400" y="4109975"/>
            <a:ext cx="7315200" cy="671575"/>
            <a:chOff x="697230" y="1350085"/>
            <a:chExt cx="4572000" cy="419676"/>
          </a:xfrm>
        </p:grpSpPr>
        <p:cxnSp>
          <p:nvCxnSpPr>
            <p:cNvPr id="166" name="Straight Connector 165"/>
            <p:cNvCxnSpPr/>
            <p:nvPr/>
          </p:nvCxnSpPr>
          <p:spPr>
            <a:xfrm>
              <a:off x="697230" y="1500895"/>
              <a:ext cx="45720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036636" y="1358213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1357892" y="1365437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1688223" y="1369049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2017647" y="1370855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2337995" y="1366340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2664696" y="1365437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2991398" y="1366340"/>
              <a:ext cx="0" cy="258274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 Box 225"/>
            <p:cNvSpPr txBox="1"/>
            <p:nvPr/>
          </p:nvSpPr>
          <p:spPr>
            <a:xfrm>
              <a:off x="1649056" y="1629909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5" name="Text Box 225"/>
            <p:cNvSpPr txBox="1"/>
            <p:nvPr/>
          </p:nvSpPr>
          <p:spPr>
            <a:xfrm>
              <a:off x="1978430" y="1632601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6" name="Text Box 225"/>
            <p:cNvSpPr txBox="1"/>
            <p:nvPr/>
          </p:nvSpPr>
          <p:spPr>
            <a:xfrm>
              <a:off x="2298730" y="1627200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7" name="Text Box 225"/>
            <p:cNvSpPr txBox="1"/>
            <p:nvPr/>
          </p:nvSpPr>
          <p:spPr>
            <a:xfrm>
              <a:off x="2626290" y="1627200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3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8" name="Text Box 225"/>
            <p:cNvSpPr txBox="1"/>
            <p:nvPr/>
          </p:nvSpPr>
          <p:spPr>
            <a:xfrm>
              <a:off x="2951124" y="1627200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4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79" name="Text Box 225"/>
            <p:cNvSpPr txBox="1"/>
            <p:nvPr/>
          </p:nvSpPr>
          <p:spPr>
            <a:xfrm>
              <a:off x="1289691" y="1627531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0" name="Text Box 225"/>
            <p:cNvSpPr txBox="1"/>
            <p:nvPr/>
          </p:nvSpPr>
          <p:spPr>
            <a:xfrm>
              <a:off x="968499" y="162123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1" name="Straight Connector 180"/>
            <p:cNvCxnSpPr/>
            <p:nvPr/>
          </p:nvCxnSpPr>
          <p:spPr>
            <a:xfrm>
              <a:off x="3311746" y="1359116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638447" y="1358213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 Box 225"/>
            <p:cNvSpPr txBox="1"/>
            <p:nvPr/>
          </p:nvSpPr>
          <p:spPr>
            <a:xfrm>
              <a:off x="3271760" y="1619577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5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4" name="Text Box 225"/>
            <p:cNvSpPr txBox="1"/>
            <p:nvPr/>
          </p:nvSpPr>
          <p:spPr>
            <a:xfrm>
              <a:off x="3599253" y="1619577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6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5" name="Straight Connector 184"/>
            <p:cNvCxnSpPr/>
            <p:nvPr/>
          </p:nvCxnSpPr>
          <p:spPr>
            <a:xfrm>
              <a:off x="3964241" y="1357309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4290942" y="1358213"/>
              <a:ext cx="0" cy="257371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 Box 225"/>
            <p:cNvSpPr txBox="1"/>
            <p:nvPr/>
          </p:nvSpPr>
          <p:spPr>
            <a:xfrm>
              <a:off x="3924928" y="1618676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7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88" name="Text Box 225"/>
            <p:cNvSpPr txBox="1"/>
            <p:nvPr/>
          </p:nvSpPr>
          <p:spPr>
            <a:xfrm>
              <a:off x="4249699" y="1618676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8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89" name="Straight Connector 188"/>
            <p:cNvCxnSpPr/>
            <p:nvPr/>
          </p:nvCxnSpPr>
          <p:spPr>
            <a:xfrm>
              <a:off x="4611290" y="1350988"/>
              <a:ext cx="0" cy="2564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4937991" y="1350085"/>
              <a:ext cx="0" cy="256468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 Box 225"/>
            <p:cNvSpPr txBox="1"/>
            <p:nvPr/>
          </p:nvSpPr>
          <p:spPr>
            <a:xfrm>
              <a:off x="4570840" y="1611492"/>
              <a:ext cx="6413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9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2" name="Text Box 225"/>
            <p:cNvSpPr txBox="1"/>
            <p:nvPr/>
          </p:nvSpPr>
          <p:spPr>
            <a:xfrm>
              <a:off x="4852057" y="1611906"/>
              <a:ext cx="121285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10</a:t>
              </a:r>
              <a:endParaRPr lang="en-US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 flipH="1">
              <a:off x="1614777" y="1434356"/>
              <a:ext cx="130681" cy="12982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194" name="Straight Arrow Connector 193"/>
            <p:cNvCxnSpPr>
              <a:stCxn id="195" idx="6"/>
              <a:endCxn id="193" idx="2"/>
            </p:cNvCxnSpPr>
            <p:nvPr/>
          </p:nvCxnSpPr>
          <p:spPr>
            <a:xfrm flipH="1" flipV="1">
              <a:off x="1745459" y="1499269"/>
              <a:ext cx="2476046" cy="136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Oval 194"/>
            <p:cNvSpPr/>
            <p:nvPr/>
          </p:nvSpPr>
          <p:spPr>
            <a:xfrm flipH="1">
              <a:off x="4221504" y="1434635"/>
              <a:ext cx="130175" cy="129540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90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1</a:t>
                </a:r>
                <a:r>
                  <a:rPr lang="en-US" sz="2400" dirty="0" smtClean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Write an inequality that represents the set of numbers and graph the inequality</a:t>
                </a:r>
                <a:r>
                  <a:rPr lang="en-US" sz="2400" dirty="0" smtClean="0"/>
                  <a:t>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B</a:t>
                </a:r>
                <a:r>
                  <a:rPr lang="en-US" sz="2400" dirty="0" smtClean="0"/>
                  <a:t>.  All </a:t>
                </a:r>
                <a:r>
                  <a:rPr lang="en-US" sz="2400" dirty="0"/>
                  <a:t>real numbers that are less than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en-US" sz="2400" dirty="0"/>
                  <a:t> and greater than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𝟗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1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>
                <a:latin typeface="Cambria" panose="02040503050406030204" pitchFamily="18" charset="0"/>
              </a:rPr>
              <a:t>COMPOUND INEQUALITIES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b="1" dirty="0" smtClean="0">
                    <a:solidFill>
                      <a:srgbClr val="0070C0"/>
                    </a:solidFill>
                    <a:ea typeface="Calibri"/>
                    <a:cs typeface="Times New Roman"/>
                  </a:rPr>
                  <a:t>Sample Problem 1</a:t>
                </a:r>
                <a:r>
                  <a:rPr lang="en-US" sz="2400" dirty="0" smtClean="0">
                    <a:ea typeface="Calibri"/>
                    <a:cs typeface="Times New Roman"/>
                  </a:rPr>
                  <a:t>: </a:t>
                </a:r>
                <a:r>
                  <a:rPr lang="en-US" sz="2400" dirty="0"/>
                  <a:t>Write an inequality that represents the set of numbers and graph the inequality</a:t>
                </a:r>
                <a:r>
                  <a:rPr lang="en-US" sz="2400" dirty="0" smtClean="0"/>
                  <a:t>.</a:t>
                </a:r>
              </a:p>
              <a:p>
                <a:pPr marL="461963" indent="-461963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400" dirty="0" smtClean="0"/>
                  <a:t>B.  All </a:t>
                </a:r>
                <a:r>
                  <a:rPr lang="en-US" sz="2400" dirty="0"/>
                  <a:t>real numbers that are less than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en-US" sz="2400" dirty="0"/>
                  <a:t> and greater than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−</m:t>
                    </m:r>
                    <m:r>
                      <a:rPr lang="en-US" sz="2400" b="1" i="1">
                        <a:latin typeface="Cambria Math"/>
                      </a:rPr>
                      <m:t>𝟗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42950"/>
                <a:ext cx="8686800" cy="4114800"/>
              </a:xfrm>
              <a:blipFill rotWithShape="1">
                <a:blip r:embed="rId2"/>
                <a:stretch>
                  <a:fillRect l="-1123" t="-1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51650" y="1962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88024" y="3105150"/>
            <a:ext cx="2468880" cy="54864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1962150"/>
            <a:ext cx="1188720" cy="5486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020983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&lt;−</m:t>
                                </m:r>
                                <m:r>
                                  <a:rPr lang="en-US" sz="2400" b="1" i="1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&gt;−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𝟗</m:t>
                              </m:r>
                            </m:oMath>
                          </a14:m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	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𝟗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&lt;</m:t>
                              </m:r>
                              <m:r>
                                <a:rPr lang="en-US" sz="2400" b="1" i="1">
                                  <a:effectLst/>
                                  <a:latin typeface="Cambria Math"/>
                                </a:rPr>
                                <m:t>𝒙</m:t>
                              </m:r>
                            </m:oMath>
                          </a14:m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/>
                              <a:ea typeface="Times New Roman"/>
                            </a:rPr>
                            <a:t>The solution set is</a:t>
                          </a:r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Times New Roman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</a:rPr>
                                    <m:t>&lt;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</a:rPr>
                                    <m:t>𝒙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</a:rPr>
                                    <m:t>&lt;−</m:t>
                                  </m:r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e>
                              </m:d>
                            </m:oMath>
                          </a14:m>
                          <a:r>
                            <a:rPr lang="en-US" sz="2400" dirty="0" smtClean="0">
                              <a:effectLst/>
                              <a:latin typeface="Calibri"/>
                            </a:rPr>
                            <a:t>.</a:t>
                          </a:r>
                          <a:endParaRPr lang="en-US" sz="24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020983"/>
                  </p:ext>
                </p:extLst>
              </p:nvPr>
            </p:nvGraphicFramePr>
            <p:xfrm>
              <a:off x="457200" y="2038350"/>
              <a:ext cx="8229600" cy="25603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4114800"/>
                    <a:gridCol w="411480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r="-100000" b="-4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00000" b="-461333"/>
                          </a:stretch>
                        </a:blipFill>
                      </a:tcPr>
                    </a:tc>
                  </a:tr>
                  <a:tr h="73152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720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73025" marR="73025" marT="0"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t="-260000" b="-201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>
                            <a:spcAft>
                              <a:spcPts val="60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</a:endParaRPr>
                        </a:p>
                      </a:txBody>
                      <a:tcPr marL="73025" marR="73025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4400">
                    <a:tc gridSpan="2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grpSp>
        <p:nvGrpSpPr>
          <p:cNvPr id="105" name="Group 104"/>
          <p:cNvGrpSpPr>
            <a:grpSpLocks noChangeAspect="1"/>
          </p:cNvGrpSpPr>
          <p:nvPr/>
        </p:nvGrpSpPr>
        <p:grpSpPr>
          <a:xfrm>
            <a:off x="914400" y="3714750"/>
            <a:ext cx="7315200" cy="678862"/>
            <a:chOff x="646562" y="467077"/>
            <a:chExt cx="4572000" cy="424230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646562" y="612274"/>
              <a:ext cx="4572000" cy="0"/>
            </a:xfrm>
            <a:prstGeom prst="line">
              <a:avLst/>
            </a:prstGeom>
            <a:ln w="19050">
              <a:solidFill>
                <a:srgbClr val="0070C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932104" y="475302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3258740" y="474388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3590820" y="467077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3912013" y="474388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242278" y="478044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571636" y="479872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4891921" y="475302"/>
              <a:ext cx="0" cy="262296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 Box 225"/>
            <p:cNvSpPr txBox="1"/>
            <p:nvPr/>
          </p:nvSpPr>
          <p:spPr>
            <a:xfrm>
              <a:off x="4203155" y="742670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0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5" name="Text Box 225"/>
            <p:cNvSpPr txBox="1"/>
            <p:nvPr/>
          </p:nvSpPr>
          <p:spPr>
            <a:xfrm>
              <a:off x="4532497" y="745410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1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6" name="Text Box 225"/>
            <p:cNvSpPr txBox="1"/>
            <p:nvPr/>
          </p:nvSpPr>
          <p:spPr>
            <a:xfrm>
              <a:off x="4852907" y="740277"/>
              <a:ext cx="64136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2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7" name="Text Box 225"/>
            <p:cNvSpPr txBox="1"/>
            <p:nvPr/>
          </p:nvSpPr>
          <p:spPr>
            <a:xfrm>
              <a:off x="3861207" y="740844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8" name="Text Box 225"/>
            <p:cNvSpPr txBox="1"/>
            <p:nvPr/>
          </p:nvSpPr>
          <p:spPr>
            <a:xfrm>
              <a:off x="3540030" y="734449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-2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19" name="Text Box 225"/>
            <p:cNvSpPr txBox="1"/>
            <p:nvPr/>
          </p:nvSpPr>
          <p:spPr>
            <a:xfrm>
              <a:off x="3211069" y="739684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-3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0" name="Text Box 225"/>
            <p:cNvSpPr txBox="1"/>
            <p:nvPr/>
          </p:nvSpPr>
          <p:spPr>
            <a:xfrm>
              <a:off x="2883610" y="74059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-4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2278832" y="482614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2610912" y="475302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 Box 225"/>
            <p:cNvSpPr txBox="1"/>
            <p:nvPr/>
          </p:nvSpPr>
          <p:spPr>
            <a:xfrm>
              <a:off x="2560087" y="748602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-5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4" name="Text Box 225"/>
            <p:cNvSpPr txBox="1"/>
            <p:nvPr/>
          </p:nvSpPr>
          <p:spPr>
            <a:xfrm>
              <a:off x="2229905" y="754147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-6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969603" y="480625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296239" y="479711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1628320" y="472399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1949512" y="479711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278870" y="483366"/>
              <a:ext cx="0" cy="261382"/>
            </a:xfrm>
            <a:prstGeom prst="line">
              <a:avLst/>
            </a:prstGeom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 Box 225"/>
            <p:cNvSpPr txBox="1"/>
            <p:nvPr/>
          </p:nvSpPr>
          <p:spPr>
            <a:xfrm>
              <a:off x="1897875" y="752256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-7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1" name="Text Box 225"/>
            <p:cNvSpPr txBox="1"/>
            <p:nvPr/>
          </p:nvSpPr>
          <p:spPr>
            <a:xfrm>
              <a:off x="1576765" y="745863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-8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2" name="Text Box 225"/>
            <p:cNvSpPr txBox="1"/>
            <p:nvPr/>
          </p:nvSpPr>
          <p:spPr>
            <a:xfrm>
              <a:off x="1246583" y="751343"/>
              <a:ext cx="10160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-9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3" name="Text Box 225"/>
            <p:cNvSpPr txBox="1"/>
            <p:nvPr/>
          </p:nvSpPr>
          <p:spPr>
            <a:xfrm>
              <a:off x="894668" y="745874"/>
              <a:ext cx="158750" cy="1371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b="1">
                  <a:solidFill>
                    <a:srgbClr val="0070C0"/>
                  </a:solidFill>
                  <a:effectLst/>
                  <a:latin typeface="Times New Roman"/>
                  <a:ea typeface="Calibri"/>
                </a:rPr>
                <a:t>-10</a:t>
              </a:r>
              <a:endParaRPr lang="en-US" sz="16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 flipH="1">
              <a:off x="3513926" y="539666"/>
              <a:ext cx="130654" cy="13160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  <p:cxnSp>
          <p:nvCxnSpPr>
            <p:cNvPr id="135" name="Straight Arrow Connector 134"/>
            <p:cNvCxnSpPr>
              <a:stCxn id="136" idx="2"/>
              <a:endCxn id="134" idx="6"/>
            </p:cNvCxnSpPr>
            <p:nvPr/>
          </p:nvCxnSpPr>
          <p:spPr>
            <a:xfrm>
              <a:off x="1362450" y="605389"/>
              <a:ext cx="2151475" cy="80"/>
            </a:xfrm>
            <a:prstGeom prst="straightConnector1">
              <a:avLst/>
            </a:prstGeom>
            <a:ln w="38100">
              <a:solidFill>
                <a:srgbClr val="FF000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Oval 135"/>
            <p:cNvSpPr/>
            <p:nvPr/>
          </p:nvSpPr>
          <p:spPr>
            <a:xfrm flipH="1">
              <a:off x="1232275" y="539666"/>
              <a:ext cx="130175" cy="13144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none" lIns="27432" tIns="27432" rIns="27432" bIns="274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600"/>
            </a:p>
          </p:txBody>
        </p:sp>
      </p:grpSp>
      <p:grpSp>
        <p:nvGrpSpPr>
          <p:cNvPr id="203" name="Group 202"/>
          <p:cNvGrpSpPr>
            <a:grpSpLocks noChangeAspect="1"/>
          </p:cNvGrpSpPr>
          <p:nvPr/>
        </p:nvGrpSpPr>
        <p:grpSpPr>
          <a:xfrm>
            <a:off x="4551650" y="2581987"/>
            <a:ext cx="3657600" cy="430523"/>
            <a:chOff x="1255414" y="173903"/>
            <a:chExt cx="3199765" cy="376948"/>
          </a:xfrm>
        </p:grpSpPr>
        <p:grpSp>
          <p:nvGrpSpPr>
            <p:cNvPr id="204" name="Group 203"/>
            <p:cNvGrpSpPr/>
            <p:nvPr/>
          </p:nvGrpSpPr>
          <p:grpSpPr>
            <a:xfrm>
              <a:off x="1255414" y="173903"/>
              <a:ext cx="3199765" cy="376948"/>
              <a:chOff x="1255414" y="173903"/>
              <a:chExt cx="3199765" cy="376948"/>
            </a:xfrm>
          </p:grpSpPr>
          <p:cxnSp>
            <p:nvCxnSpPr>
              <p:cNvPr id="208" name="Straight Connector 207"/>
              <p:cNvCxnSpPr/>
              <p:nvPr/>
            </p:nvCxnSpPr>
            <p:spPr>
              <a:xfrm>
                <a:off x="1255414" y="274787"/>
                <a:ext cx="3199765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>
                <a:off x="28549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0835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3315986" y="17390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35407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771916" y="18152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>
                <a:off x="4002421" y="18279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42265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6" name="Text Box 225"/>
              <p:cNvSpPr txBox="1"/>
              <p:nvPr/>
            </p:nvSpPr>
            <p:spPr>
              <a:xfrm>
                <a:off x="3744535" y="365432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17" name="Text Box 225"/>
              <p:cNvSpPr txBox="1"/>
              <p:nvPr/>
            </p:nvSpPr>
            <p:spPr>
              <a:xfrm>
                <a:off x="3975029" y="367336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18" name="Text Box 225"/>
              <p:cNvSpPr txBox="1"/>
              <p:nvPr/>
            </p:nvSpPr>
            <p:spPr>
              <a:xfrm>
                <a:off x="4199271" y="363768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19" name="Text Box 225"/>
              <p:cNvSpPr txBox="1"/>
              <p:nvPr/>
            </p:nvSpPr>
            <p:spPr>
              <a:xfrm>
                <a:off x="3493086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20" name="Text Box 225"/>
              <p:cNvSpPr txBox="1"/>
              <p:nvPr/>
            </p:nvSpPr>
            <p:spPr>
              <a:xfrm>
                <a:off x="3268307" y="359718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21" name="Text Box 225"/>
              <p:cNvSpPr txBox="1"/>
              <p:nvPr/>
            </p:nvSpPr>
            <p:spPr>
              <a:xfrm>
                <a:off x="3037178" y="363527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22" name="Text Box 225"/>
              <p:cNvSpPr txBox="1"/>
              <p:nvPr/>
            </p:nvSpPr>
            <p:spPr>
              <a:xfrm>
                <a:off x="2807954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23" name="Straight Connector 222"/>
              <p:cNvCxnSpPr/>
              <p:nvPr/>
            </p:nvCxnSpPr>
            <p:spPr>
              <a:xfrm>
                <a:off x="2397776" y="18469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2630186" y="17961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Text Box 225"/>
              <p:cNvSpPr txBox="1"/>
              <p:nvPr/>
            </p:nvSpPr>
            <p:spPr>
              <a:xfrm>
                <a:off x="2582539" y="36543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26" name="Text Box 225"/>
              <p:cNvSpPr txBox="1"/>
              <p:nvPr/>
            </p:nvSpPr>
            <p:spPr>
              <a:xfrm>
                <a:off x="2351410" y="369241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27" name="Straight Connector 226"/>
              <p:cNvCxnSpPr/>
              <p:nvPr/>
            </p:nvCxnSpPr>
            <p:spPr>
              <a:xfrm>
                <a:off x="1481498" y="183316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17100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1942508" y="17760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21672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2397803" y="18522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Text Box 225"/>
              <p:cNvSpPr txBox="1"/>
              <p:nvPr/>
            </p:nvSpPr>
            <p:spPr>
              <a:xfrm>
                <a:off x="2118987" y="367858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-7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3" name="Text Box 225"/>
              <p:cNvSpPr txBox="1"/>
              <p:nvPr/>
            </p:nvSpPr>
            <p:spPr>
              <a:xfrm>
                <a:off x="1894207" y="363414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-8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4" name="Text Box 225"/>
              <p:cNvSpPr txBox="1"/>
              <p:nvPr/>
            </p:nvSpPr>
            <p:spPr>
              <a:xfrm>
                <a:off x="1663078" y="367223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-9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35" name="Text Box 225"/>
              <p:cNvSpPr txBox="1"/>
              <p:nvPr/>
            </p:nvSpPr>
            <p:spPr>
              <a:xfrm>
                <a:off x="1401701" y="367615"/>
                <a:ext cx="15875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1673187" y="231658"/>
              <a:ext cx="2377567" cy="91440"/>
              <a:chOff x="1673187" y="231658"/>
              <a:chExt cx="2377567" cy="91440"/>
            </a:xfrm>
          </p:grpSpPr>
          <p:sp>
            <p:nvSpPr>
              <p:cNvPr id="206" name="Oval 205"/>
              <p:cNvSpPr/>
              <p:nvPr/>
            </p:nvSpPr>
            <p:spPr>
              <a:xfrm flipH="1">
                <a:off x="1673187" y="231658"/>
                <a:ext cx="91440" cy="9144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400"/>
              </a:p>
            </p:txBody>
          </p:sp>
          <p:cxnSp>
            <p:nvCxnSpPr>
              <p:cNvPr id="207" name="Straight Arrow Connector 206"/>
              <p:cNvCxnSpPr>
                <a:endCxn id="206" idx="2"/>
              </p:cNvCxnSpPr>
              <p:nvPr/>
            </p:nvCxnSpPr>
            <p:spPr>
              <a:xfrm flipH="1" flipV="1">
                <a:off x="1764626" y="277378"/>
                <a:ext cx="2286128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457200" y="2588583"/>
            <a:ext cx="3657600" cy="430523"/>
            <a:chOff x="1255414" y="173903"/>
            <a:chExt cx="3199765" cy="376948"/>
          </a:xfrm>
        </p:grpSpPr>
        <p:grpSp>
          <p:nvGrpSpPr>
            <p:cNvPr id="237" name="Group 236"/>
            <p:cNvGrpSpPr/>
            <p:nvPr/>
          </p:nvGrpSpPr>
          <p:grpSpPr>
            <a:xfrm>
              <a:off x="1255414" y="173903"/>
              <a:ext cx="3199765" cy="376948"/>
              <a:chOff x="1255414" y="173903"/>
              <a:chExt cx="3199765" cy="376948"/>
            </a:xfrm>
          </p:grpSpPr>
          <p:cxnSp>
            <p:nvCxnSpPr>
              <p:cNvPr id="241" name="Straight Connector 240"/>
              <p:cNvCxnSpPr/>
              <p:nvPr/>
            </p:nvCxnSpPr>
            <p:spPr>
              <a:xfrm>
                <a:off x="1255414" y="274787"/>
                <a:ext cx="3199765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>
                <a:off x="28549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/>
              <p:cNvCxnSpPr/>
              <p:nvPr/>
            </p:nvCxnSpPr>
            <p:spPr>
              <a:xfrm>
                <a:off x="30835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>
                <a:off x="3315986" y="17390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>
                <a:off x="3540776" y="17898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>
                <a:off x="3771916" y="18152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>
                <a:off x="4002421" y="182793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>
                <a:off x="4226576" y="179618"/>
                <a:ext cx="0" cy="182245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9" name="Text Box 225"/>
              <p:cNvSpPr txBox="1"/>
              <p:nvPr/>
            </p:nvSpPr>
            <p:spPr>
              <a:xfrm>
                <a:off x="3744535" y="365432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0" name="Text Box 225"/>
              <p:cNvSpPr txBox="1"/>
              <p:nvPr/>
            </p:nvSpPr>
            <p:spPr>
              <a:xfrm>
                <a:off x="3975029" y="367336"/>
                <a:ext cx="64135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1" name="Text Box 225"/>
              <p:cNvSpPr txBox="1"/>
              <p:nvPr/>
            </p:nvSpPr>
            <p:spPr>
              <a:xfrm>
                <a:off x="4199271" y="363768"/>
                <a:ext cx="635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2" name="Text Box 225"/>
              <p:cNvSpPr txBox="1"/>
              <p:nvPr/>
            </p:nvSpPr>
            <p:spPr>
              <a:xfrm>
                <a:off x="3493086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3" name="Text Box 225"/>
              <p:cNvSpPr txBox="1"/>
              <p:nvPr/>
            </p:nvSpPr>
            <p:spPr>
              <a:xfrm>
                <a:off x="3268307" y="359718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-2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4" name="Text Box 225"/>
              <p:cNvSpPr txBox="1"/>
              <p:nvPr/>
            </p:nvSpPr>
            <p:spPr>
              <a:xfrm>
                <a:off x="3037178" y="363527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-3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5" name="Text Box 225"/>
              <p:cNvSpPr txBox="1"/>
              <p:nvPr/>
            </p:nvSpPr>
            <p:spPr>
              <a:xfrm>
                <a:off x="2807954" y="36416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-4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56" name="Straight Connector 255"/>
              <p:cNvCxnSpPr/>
              <p:nvPr/>
            </p:nvCxnSpPr>
            <p:spPr>
              <a:xfrm>
                <a:off x="2397776" y="18469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>
                <a:off x="2630186" y="179618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8" name="Text Box 225"/>
              <p:cNvSpPr txBox="1"/>
              <p:nvPr/>
            </p:nvSpPr>
            <p:spPr>
              <a:xfrm>
                <a:off x="2582539" y="365432"/>
                <a:ext cx="101600" cy="18224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-5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59" name="Text Box 225"/>
              <p:cNvSpPr txBox="1"/>
              <p:nvPr/>
            </p:nvSpPr>
            <p:spPr>
              <a:xfrm>
                <a:off x="2351410" y="369241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-6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cxnSp>
            <p:nvCxnSpPr>
              <p:cNvPr id="260" name="Straight Connector 259"/>
              <p:cNvCxnSpPr/>
              <p:nvPr/>
            </p:nvCxnSpPr>
            <p:spPr>
              <a:xfrm>
                <a:off x="1481498" y="183316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17100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>
                <a:off x="1942508" y="17760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2167298" y="18268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>
              <a:xfrm>
                <a:off x="2397803" y="185221"/>
                <a:ext cx="0" cy="181610"/>
              </a:xfrm>
              <a:prstGeom prst="lin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5" name="Text Box 225"/>
              <p:cNvSpPr txBox="1"/>
              <p:nvPr/>
            </p:nvSpPr>
            <p:spPr>
              <a:xfrm>
                <a:off x="2118987" y="367858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-7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66" name="Text Box 225"/>
              <p:cNvSpPr txBox="1"/>
              <p:nvPr/>
            </p:nvSpPr>
            <p:spPr>
              <a:xfrm>
                <a:off x="1894207" y="363414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-8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67" name="Text Box 225"/>
              <p:cNvSpPr txBox="1"/>
              <p:nvPr/>
            </p:nvSpPr>
            <p:spPr>
              <a:xfrm>
                <a:off x="1663078" y="367223"/>
                <a:ext cx="10160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-9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68" name="Text Box 225"/>
              <p:cNvSpPr txBox="1"/>
              <p:nvPr/>
            </p:nvSpPr>
            <p:spPr>
              <a:xfrm>
                <a:off x="1401701" y="367615"/>
                <a:ext cx="158750" cy="1816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400" b="1">
                    <a:solidFill>
                      <a:srgbClr val="0070C0"/>
                    </a:solidFill>
                    <a:effectLst/>
                    <a:latin typeface="Times New Roman"/>
                    <a:ea typeface="Calibri"/>
                  </a:rPr>
                  <a:t>-10</a:t>
                </a:r>
                <a:endParaRPr lang="en-US" sz="1400">
                  <a:effectLst/>
                  <a:latin typeface="Times New Roman"/>
                  <a:ea typeface="Times New Roman"/>
                </a:endParaRPr>
              </a:p>
            </p:txBody>
          </p:sp>
        </p:grpSp>
        <p:grpSp>
          <p:nvGrpSpPr>
            <p:cNvPr id="238" name="Group 237"/>
            <p:cNvGrpSpPr/>
            <p:nvPr/>
          </p:nvGrpSpPr>
          <p:grpSpPr>
            <a:xfrm>
              <a:off x="1722186" y="224228"/>
              <a:ext cx="1636671" cy="91440"/>
              <a:chOff x="1722186" y="224228"/>
              <a:chExt cx="1636671" cy="91440"/>
            </a:xfrm>
          </p:grpSpPr>
          <p:sp>
            <p:nvSpPr>
              <p:cNvPr id="239" name="Oval 238"/>
              <p:cNvSpPr/>
              <p:nvPr/>
            </p:nvSpPr>
            <p:spPr>
              <a:xfrm flipH="1">
                <a:off x="3267417" y="224228"/>
                <a:ext cx="91440" cy="9144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none" lIns="27432" tIns="27432" rIns="27432" bIns="274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400"/>
              </a:p>
            </p:txBody>
          </p:sp>
          <p:cxnSp>
            <p:nvCxnSpPr>
              <p:cNvPr id="240" name="Straight Arrow Connector 239"/>
              <p:cNvCxnSpPr>
                <a:endCxn id="239" idx="6"/>
              </p:cNvCxnSpPr>
              <p:nvPr/>
            </p:nvCxnSpPr>
            <p:spPr>
              <a:xfrm flipV="1">
                <a:off x="1722186" y="269949"/>
                <a:ext cx="1545231" cy="470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round/>
                <a:headEnd type="triangl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55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1321</Words>
  <Application>Microsoft Office PowerPoint</Application>
  <PresentationFormat>On-screen Show (16:9)</PresentationFormat>
  <Paragraphs>424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  <vt:lpstr>COMPOUND INEQUALITIES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NYL NICART</dc:creator>
  <cp:lastModifiedBy>NYL NICART</cp:lastModifiedBy>
  <cp:revision>61</cp:revision>
  <dcterms:created xsi:type="dcterms:W3CDTF">2016-12-20T05:05:08Z</dcterms:created>
  <dcterms:modified xsi:type="dcterms:W3CDTF">2017-01-13T15:21:45Z</dcterms:modified>
</cp:coreProperties>
</file>