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59" r:id="rId4"/>
    <p:sldId id="265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8483" autoAdjust="0"/>
    <p:restoredTop sz="94660"/>
  </p:normalViewPr>
  <p:slideViewPr>
    <p:cSldViewPr>
      <p:cViewPr>
        <p:scale>
          <a:sx n="75" d="100"/>
          <a:sy n="75" d="100"/>
        </p:scale>
        <p:origin x="-588" y="-7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5.wmf"/><Relationship Id="rId1" Type="http://schemas.openxmlformats.org/officeDocument/2006/relationships/image" Target="../media/image19.wmf"/><Relationship Id="rId4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5.wmf"/><Relationship Id="rId1" Type="http://schemas.openxmlformats.org/officeDocument/2006/relationships/image" Target="../media/image20.wmf"/><Relationship Id="rId4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5.wmf"/><Relationship Id="rId1" Type="http://schemas.openxmlformats.org/officeDocument/2006/relationships/image" Target="../media/image21.wmf"/><Relationship Id="rId4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4.wmf"/><Relationship Id="rId1" Type="http://schemas.openxmlformats.org/officeDocument/2006/relationships/image" Target="../media/image6.wmf"/><Relationship Id="rId4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3.wmf"/><Relationship Id="rId1" Type="http://schemas.openxmlformats.org/officeDocument/2006/relationships/image" Target="../media/image7.wmf"/><Relationship Id="rId4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4.wmf"/><Relationship Id="rId1" Type="http://schemas.openxmlformats.org/officeDocument/2006/relationships/image" Target="../media/image8.wmf"/><Relationship Id="rId4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3.wmf"/><Relationship Id="rId1" Type="http://schemas.openxmlformats.org/officeDocument/2006/relationships/image" Target="../media/image9.wmf"/><Relationship Id="rId4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5.wmf"/><Relationship Id="rId1" Type="http://schemas.openxmlformats.org/officeDocument/2006/relationships/image" Target="../media/image18.wmf"/><Relationship Id="rId4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ZERO AND NEGATIVE EXPONENT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3912F-84D0-45A2-AA6F-0EB63ECFB14F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E439E-0625-445B-BDA5-391B50BDB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ZERO AND NEGATIVE EXPONENT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B2E5F-FCC9-46D9-92BB-21BF556528A3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25194-D0B3-4E3C-935D-F30A7CD7F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ZERO AND NEGATIVE EXPONENT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4931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3364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73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0753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950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0448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5691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8010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73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0065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830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BCC1D-6D34-4BB4-81AD-D94EC416E488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997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Multiplying Special Cases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8 Lesson 4</a:t>
            </a:r>
            <a:endParaRPr lang="en-US" dirty="0"/>
          </a:p>
        </p:txBody>
      </p:sp>
      <p:pic>
        <p:nvPicPr>
          <p:cNvPr id="7" name="Picture 2" descr="C:\Users\nicart\Dropbox\algebra 1\Horizontal 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" y="691223"/>
            <a:ext cx="8229600" cy="1036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0205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Sample Problem 2: </a:t>
            </a:r>
            <a:r>
              <a:rPr lang="en-US" sz="2400" dirty="0" smtClean="0"/>
              <a:t>Find the product of the Sum and Difference of same two terms.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graphicFrame>
        <p:nvGraphicFramePr>
          <p:cNvPr id="118790" name="Object 6"/>
          <p:cNvGraphicFramePr>
            <a:graphicFrameLocks noChangeAspect="1"/>
          </p:cNvGraphicFramePr>
          <p:nvPr/>
        </p:nvGraphicFramePr>
        <p:xfrm>
          <a:off x="228600" y="1352550"/>
          <a:ext cx="3492500" cy="558800"/>
        </p:xfrm>
        <a:graphic>
          <a:graphicData uri="http://schemas.openxmlformats.org/presentationml/2006/ole">
            <p:oleObj spid="_x0000_s118790" name="Equation" r:id="rId5" imgW="1269720" imgH="203040" progId="Equation.DSMT4">
              <p:embed/>
            </p:oleObj>
          </a:graphicData>
        </a:graphic>
      </p:graphicFrame>
      <p:graphicFrame>
        <p:nvGraphicFramePr>
          <p:cNvPr id="118792" name="Object 8"/>
          <p:cNvGraphicFramePr>
            <a:graphicFrameLocks noChangeAspect="1"/>
          </p:cNvGraphicFramePr>
          <p:nvPr/>
        </p:nvGraphicFramePr>
        <p:xfrm>
          <a:off x="4616450" y="1390650"/>
          <a:ext cx="3308350" cy="615507"/>
        </p:xfrm>
        <a:graphic>
          <a:graphicData uri="http://schemas.openxmlformats.org/presentationml/2006/ole">
            <p:oleObj spid="_x0000_s118792" name="Equation" r:id="rId6" imgW="1091880" imgH="203040" progId="Equation.DSMT4">
              <p:embed/>
            </p:oleObj>
          </a:graphicData>
        </a:graphic>
      </p:graphicFrame>
      <p:graphicFrame>
        <p:nvGraphicFramePr>
          <p:cNvPr id="118793" name="Object 9"/>
          <p:cNvGraphicFramePr>
            <a:graphicFrameLocks noChangeAspect="1"/>
          </p:cNvGraphicFramePr>
          <p:nvPr/>
        </p:nvGraphicFramePr>
        <p:xfrm>
          <a:off x="152401" y="2876550"/>
          <a:ext cx="4038600" cy="599001"/>
        </p:xfrm>
        <a:graphic>
          <a:graphicData uri="http://schemas.openxmlformats.org/presentationml/2006/ole">
            <p:oleObj spid="_x0000_s118793" name="Equation" r:id="rId7" imgW="1688760" imgH="228600" progId="Equation.DSMT4">
              <p:embed/>
            </p:oleObj>
          </a:graphicData>
        </a:graphic>
      </p:graphicFrame>
      <p:graphicFrame>
        <p:nvGraphicFramePr>
          <p:cNvPr id="118794" name="Object 10"/>
          <p:cNvGraphicFramePr>
            <a:graphicFrameLocks noChangeAspect="1"/>
          </p:cNvGraphicFramePr>
          <p:nvPr/>
        </p:nvGraphicFramePr>
        <p:xfrm>
          <a:off x="4603749" y="2863849"/>
          <a:ext cx="3850221" cy="647701"/>
        </p:xfrm>
        <a:graphic>
          <a:graphicData uri="http://schemas.openxmlformats.org/presentationml/2006/ole">
            <p:oleObj spid="_x0000_s118794" name="Equation" r:id="rId8" imgW="1358640" imgH="22860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Sample Problem 2: </a:t>
            </a:r>
            <a:r>
              <a:rPr lang="en-US" sz="2400" dirty="0" smtClean="0"/>
              <a:t>Find the product of the Sum and Difference of same two terms.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graphicFrame>
        <p:nvGraphicFramePr>
          <p:cNvPr id="118790" name="Object 6"/>
          <p:cNvGraphicFramePr>
            <a:graphicFrameLocks noChangeAspect="1"/>
          </p:cNvGraphicFramePr>
          <p:nvPr/>
        </p:nvGraphicFramePr>
        <p:xfrm>
          <a:off x="228600" y="1352550"/>
          <a:ext cx="3492500" cy="558800"/>
        </p:xfrm>
        <a:graphic>
          <a:graphicData uri="http://schemas.openxmlformats.org/presentationml/2006/ole">
            <p:oleObj spid="_x0000_s119810" name="Equation" r:id="rId5" imgW="1269720" imgH="20304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211455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product formula:</a:t>
            </a:r>
            <a:endParaRPr lang="en-US" sz="2000" dirty="0"/>
          </a:p>
        </p:txBody>
      </p:sp>
      <p:graphicFrame>
        <p:nvGraphicFramePr>
          <p:cNvPr id="119814" name="Object 6"/>
          <p:cNvGraphicFramePr>
            <a:graphicFrameLocks noChangeAspect="1"/>
          </p:cNvGraphicFramePr>
          <p:nvPr/>
        </p:nvGraphicFramePr>
        <p:xfrm>
          <a:off x="3048000" y="2011208"/>
          <a:ext cx="3733800" cy="600008"/>
        </p:xfrm>
        <a:graphic>
          <a:graphicData uri="http://schemas.openxmlformats.org/presentationml/2006/ole">
            <p:oleObj spid="_x0000_s119814" name="Equation" r:id="rId6" imgW="1422360" imgH="228600" progId="Equation.DSMT4">
              <p:embed/>
            </p:oleObj>
          </a:graphicData>
        </a:graphic>
      </p:graphicFrame>
      <p:graphicFrame>
        <p:nvGraphicFramePr>
          <p:cNvPr id="119815" name="Object 7"/>
          <p:cNvGraphicFramePr>
            <a:graphicFrameLocks noChangeAspect="1"/>
          </p:cNvGraphicFramePr>
          <p:nvPr/>
        </p:nvGraphicFramePr>
        <p:xfrm>
          <a:off x="3733800" y="2647950"/>
          <a:ext cx="2201334" cy="609600"/>
        </p:xfrm>
        <a:graphic>
          <a:graphicData uri="http://schemas.openxmlformats.org/presentationml/2006/ole">
            <p:oleObj spid="_x0000_s119815" name="Equation" r:id="rId7" imgW="825480" imgH="228600" progId="Equation.DSMT4">
              <p:embed/>
            </p:oleObj>
          </a:graphicData>
        </a:graphic>
      </p:graphicFrame>
      <p:graphicFrame>
        <p:nvGraphicFramePr>
          <p:cNvPr id="119816" name="Object 8"/>
          <p:cNvGraphicFramePr>
            <a:graphicFrameLocks noChangeAspect="1"/>
          </p:cNvGraphicFramePr>
          <p:nvPr/>
        </p:nvGraphicFramePr>
        <p:xfrm>
          <a:off x="3733800" y="3333750"/>
          <a:ext cx="2247900" cy="685800"/>
        </p:xfrm>
        <a:graphic>
          <a:graphicData uri="http://schemas.openxmlformats.org/presentationml/2006/ole">
            <p:oleObj spid="_x0000_s119816" name="Equation" r:id="rId8" imgW="749160" imgH="22860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Sample Problem 2: </a:t>
            </a:r>
            <a:r>
              <a:rPr lang="en-US" sz="2400" dirty="0" smtClean="0"/>
              <a:t>Find the product of the Sum and Difference of same two terms.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graphicFrame>
        <p:nvGraphicFramePr>
          <p:cNvPr id="118792" name="Object 8"/>
          <p:cNvGraphicFramePr>
            <a:graphicFrameLocks noChangeAspect="1"/>
          </p:cNvGraphicFramePr>
          <p:nvPr/>
        </p:nvGraphicFramePr>
        <p:xfrm>
          <a:off x="381000" y="1276350"/>
          <a:ext cx="3308350" cy="615507"/>
        </p:xfrm>
        <a:graphic>
          <a:graphicData uri="http://schemas.openxmlformats.org/presentationml/2006/ole">
            <p:oleObj spid="_x0000_s120835" name="Equation" r:id="rId5" imgW="1091880" imgH="20304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211455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product formula:</a:t>
            </a:r>
            <a:endParaRPr lang="en-US" sz="2000" dirty="0"/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3048000" y="2011208"/>
          <a:ext cx="3733800" cy="600008"/>
        </p:xfrm>
        <a:graphic>
          <a:graphicData uri="http://schemas.openxmlformats.org/presentationml/2006/ole">
            <p:oleObj spid="_x0000_s120838" name="Equation" r:id="rId6" imgW="1422360" imgH="228600" progId="Equation.DSMT4">
              <p:embed/>
            </p:oleObj>
          </a:graphicData>
        </a:graphic>
      </p:graphicFrame>
      <p:graphicFrame>
        <p:nvGraphicFramePr>
          <p:cNvPr id="120839" name="Object 7"/>
          <p:cNvGraphicFramePr>
            <a:graphicFrameLocks noChangeAspect="1"/>
          </p:cNvGraphicFramePr>
          <p:nvPr/>
        </p:nvGraphicFramePr>
        <p:xfrm>
          <a:off x="4114800" y="2647950"/>
          <a:ext cx="1930400" cy="609600"/>
        </p:xfrm>
        <a:graphic>
          <a:graphicData uri="http://schemas.openxmlformats.org/presentationml/2006/ole">
            <p:oleObj spid="_x0000_s120839" name="Equation" r:id="rId7" imgW="723600" imgH="228600" progId="Equation.DSMT4">
              <p:embed/>
            </p:oleObj>
          </a:graphicData>
        </a:graphic>
      </p:graphicFrame>
      <p:graphicFrame>
        <p:nvGraphicFramePr>
          <p:cNvPr id="120840" name="Object 8"/>
          <p:cNvGraphicFramePr>
            <a:graphicFrameLocks noChangeAspect="1"/>
          </p:cNvGraphicFramePr>
          <p:nvPr/>
        </p:nvGraphicFramePr>
        <p:xfrm>
          <a:off x="4267200" y="3409950"/>
          <a:ext cx="1638300" cy="609600"/>
        </p:xfrm>
        <a:graphic>
          <a:graphicData uri="http://schemas.openxmlformats.org/presentationml/2006/ole">
            <p:oleObj spid="_x0000_s120840" name="Equation" r:id="rId8" imgW="545760" imgH="20304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Sample Problem 2: </a:t>
            </a:r>
            <a:r>
              <a:rPr lang="en-US" sz="2400" dirty="0" smtClean="0"/>
              <a:t>Find the product of the Sum and Difference of same two terms.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graphicFrame>
        <p:nvGraphicFramePr>
          <p:cNvPr id="118793" name="Object 9"/>
          <p:cNvGraphicFramePr>
            <a:graphicFrameLocks noChangeAspect="1"/>
          </p:cNvGraphicFramePr>
          <p:nvPr/>
        </p:nvGraphicFramePr>
        <p:xfrm>
          <a:off x="228600" y="1276350"/>
          <a:ext cx="4038600" cy="599001"/>
        </p:xfrm>
        <a:graphic>
          <a:graphicData uri="http://schemas.openxmlformats.org/presentationml/2006/ole">
            <p:oleObj spid="_x0000_s121860" name="Equation" r:id="rId5" imgW="1688760" imgH="2286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211455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product formula:</a:t>
            </a:r>
            <a:endParaRPr lang="en-US" sz="2000" dirty="0"/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3048000" y="2011208"/>
          <a:ext cx="3733800" cy="600008"/>
        </p:xfrm>
        <a:graphic>
          <a:graphicData uri="http://schemas.openxmlformats.org/presentationml/2006/ole">
            <p:oleObj spid="_x0000_s121862" name="Equation" r:id="rId6" imgW="1422360" imgH="228600" progId="Equation.DSMT4">
              <p:embed/>
            </p:oleObj>
          </a:graphicData>
        </a:graphic>
      </p:graphicFrame>
      <p:graphicFrame>
        <p:nvGraphicFramePr>
          <p:cNvPr id="121863" name="Object 7"/>
          <p:cNvGraphicFramePr>
            <a:graphicFrameLocks noChangeAspect="1"/>
          </p:cNvGraphicFramePr>
          <p:nvPr/>
        </p:nvGraphicFramePr>
        <p:xfrm>
          <a:off x="3581400" y="2647950"/>
          <a:ext cx="2743200" cy="609600"/>
        </p:xfrm>
        <a:graphic>
          <a:graphicData uri="http://schemas.openxmlformats.org/presentationml/2006/ole">
            <p:oleObj spid="_x0000_s121863" name="Equation" r:id="rId7" imgW="1028520" imgH="228600" progId="Equation.DSMT4">
              <p:embed/>
            </p:oleObj>
          </a:graphicData>
        </a:graphic>
      </p:graphicFrame>
      <p:graphicFrame>
        <p:nvGraphicFramePr>
          <p:cNvPr id="121864" name="Object 8"/>
          <p:cNvGraphicFramePr>
            <a:graphicFrameLocks noChangeAspect="1"/>
          </p:cNvGraphicFramePr>
          <p:nvPr/>
        </p:nvGraphicFramePr>
        <p:xfrm>
          <a:off x="3733800" y="3486150"/>
          <a:ext cx="2362200" cy="634621"/>
        </p:xfrm>
        <a:graphic>
          <a:graphicData uri="http://schemas.openxmlformats.org/presentationml/2006/ole">
            <p:oleObj spid="_x0000_s121864" name="Equation" r:id="rId8" imgW="850680" imgH="22860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1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Sample Problem 2: </a:t>
            </a:r>
            <a:r>
              <a:rPr lang="en-US" sz="2400" dirty="0" smtClean="0"/>
              <a:t>Find the product of the Sum and Difference of same two terms.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graphicFrame>
        <p:nvGraphicFramePr>
          <p:cNvPr id="118794" name="Object 10"/>
          <p:cNvGraphicFramePr>
            <a:graphicFrameLocks noChangeAspect="1"/>
          </p:cNvGraphicFramePr>
          <p:nvPr/>
        </p:nvGraphicFramePr>
        <p:xfrm>
          <a:off x="228600" y="1276350"/>
          <a:ext cx="3850221" cy="647701"/>
        </p:xfrm>
        <a:graphic>
          <a:graphicData uri="http://schemas.openxmlformats.org/presentationml/2006/ole">
            <p:oleObj spid="_x0000_s122885" name="Equation" r:id="rId5" imgW="1358640" imgH="2286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211455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product formula:</a:t>
            </a:r>
            <a:endParaRPr lang="en-US" sz="2000" dirty="0"/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3048000" y="2011208"/>
          <a:ext cx="3733800" cy="600008"/>
        </p:xfrm>
        <a:graphic>
          <a:graphicData uri="http://schemas.openxmlformats.org/presentationml/2006/ole">
            <p:oleObj spid="_x0000_s122886" name="Equation" r:id="rId6" imgW="1422360" imgH="228600" progId="Equation.DSMT4">
              <p:embed/>
            </p:oleObj>
          </a:graphicData>
        </a:graphic>
      </p:graphicFrame>
      <p:graphicFrame>
        <p:nvGraphicFramePr>
          <p:cNvPr id="122887" name="Object 7"/>
          <p:cNvGraphicFramePr>
            <a:graphicFrameLocks noChangeAspect="1"/>
          </p:cNvGraphicFramePr>
          <p:nvPr/>
        </p:nvGraphicFramePr>
        <p:xfrm>
          <a:off x="3581400" y="2647951"/>
          <a:ext cx="2590800" cy="685800"/>
        </p:xfrm>
        <a:graphic>
          <a:graphicData uri="http://schemas.openxmlformats.org/presentationml/2006/ole">
            <p:oleObj spid="_x0000_s122887" name="Equation" r:id="rId7" imgW="863280" imgH="228600" progId="Equation.DSMT4">
              <p:embed/>
            </p:oleObj>
          </a:graphicData>
        </a:graphic>
      </p:graphicFrame>
      <p:graphicFrame>
        <p:nvGraphicFramePr>
          <p:cNvPr id="122888" name="Object 8"/>
          <p:cNvGraphicFramePr>
            <a:graphicFrameLocks noChangeAspect="1"/>
          </p:cNvGraphicFramePr>
          <p:nvPr/>
        </p:nvGraphicFramePr>
        <p:xfrm>
          <a:off x="3810000" y="3486150"/>
          <a:ext cx="2002367" cy="838200"/>
        </p:xfrm>
        <a:graphic>
          <a:graphicData uri="http://schemas.openxmlformats.org/presentationml/2006/ole">
            <p:oleObj spid="_x0000_s122888" name="Equation" r:id="rId8" imgW="545760" imgH="22860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2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Multiplying Special Cases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42950"/>
            <a:ext cx="8686800" cy="4114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Students will be able to:</a:t>
            </a:r>
          </a:p>
          <a:p>
            <a:pPr marL="0" indent="0" algn="ctr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P</a:t>
            </a:r>
            <a:r>
              <a:rPr lang="en-US" sz="2400" dirty="0" smtClean="0"/>
              <a:t>erform </a:t>
            </a:r>
            <a:r>
              <a:rPr lang="en-US" sz="2400" dirty="0" smtClean="0"/>
              <a:t>multiplication </a:t>
            </a:r>
            <a:r>
              <a:rPr lang="en-US" sz="2400" dirty="0" smtClean="0"/>
              <a:t>on </a:t>
            </a:r>
            <a:r>
              <a:rPr lang="en-US" sz="2400" dirty="0" smtClean="0"/>
              <a:t>Special </a:t>
            </a:r>
            <a:r>
              <a:rPr lang="en-US" sz="2400" dirty="0" smtClean="0"/>
              <a:t>Cases of </a:t>
            </a:r>
            <a:r>
              <a:rPr lang="en-US" sz="2400" dirty="0" smtClean="0"/>
              <a:t>Polynomials  </a:t>
            </a:r>
            <a:r>
              <a:rPr lang="en-US" sz="2400" dirty="0" smtClean="0"/>
              <a:t>using Special product formula</a:t>
            </a:r>
            <a:endParaRPr lang="en-US" sz="2400" dirty="0"/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Key Vocabulary: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en-US" sz="2400" dirty="0" smtClean="0"/>
              <a:t>Multiplication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en-US" sz="2400" dirty="0" smtClean="0"/>
              <a:t>Square of Binomial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en-US" sz="2400" dirty="0" smtClean="0"/>
              <a:t>Sum and Difference of Same Two Terms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en-US" sz="2400" dirty="0" smtClean="0"/>
              <a:t>Special Cases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en-US" sz="2400" dirty="0" smtClean="0"/>
              <a:t> Special Product</a:t>
            </a:r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2706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Special Product: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700" b="1" dirty="0" smtClean="0">
                <a:latin typeface="Cambria" panose="02040503050406030204" pitchFamily="18" charset="0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97155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Square of Binomial</a:t>
            </a:r>
            <a:endParaRPr lang="en-US" sz="2000" b="1" dirty="0"/>
          </a:p>
        </p:txBody>
      </p:sp>
      <p:graphicFrame>
        <p:nvGraphicFramePr>
          <p:cNvPr id="92161" name="Object 1"/>
          <p:cNvGraphicFramePr>
            <a:graphicFrameLocks noChangeAspect="1"/>
          </p:cNvGraphicFramePr>
          <p:nvPr/>
        </p:nvGraphicFramePr>
        <p:xfrm>
          <a:off x="2362200" y="1504950"/>
          <a:ext cx="4343400" cy="685800"/>
        </p:xfrm>
        <a:graphic>
          <a:graphicData uri="http://schemas.openxmlformats.org/presentationml/2006/ole">
            <p:oleObj spid="_x0000_s92161" name="Equation" r:id="rId5" imgW="1447560" imgH="228600" progId="Equation.DSMT4">
              <p:embed/>
            </p:oleObj>
          </a:graphicData>
        </a:graphic>
      </p:graphicFrame>
      <p:graphicFrame>
        <p:nvGraphicFramePr>
          <p:cNvPr id="92162" name="Object 2"/>
          <p:cNvGraphicFramePr>
            <a:graphicFrameLocks noChangeAspect="1"/>
          </p:cNvGraphicFramePr>
          <p:nvPr/>
        </p:nvGraphicFramePr>
        <p:xfrm>
          <a:off x="2374900" y="2495550"/>
          <a:ext cx="4343400" cy="685800"/>
        </p:xfrm>
        <a:graphic>
          <a:graphicData uri="http://schemas.openxmlformats.org/presentationml/2006/ole">
            <p:oleObj spid="_x0000_s92162" name="Equation" r:id="rId6" imgW="1447560" imgH="22860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Special Product: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700" b="1" dirty="0" smtClean="0">
                <a:latin typeface="Cambria" panose="02040503050406030204" pitchFamily="18" charset="0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971550"/>
            <a:ext cx="632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Sum and Difference of The Same Two Terms </a:t>
            </a:r>
            <a:endParaRPr lang="en-US" sz="2000" b="1" dirty="0"/>
          </a:p>
        </p:txBody>
      </p:sp>
      <p:graphicFrame>
        <p:nvGraphicFramePr>
          <p:cNvPr id="113668" name="Object 4"/>
          <p:cNvGraphicFramePr>
            <a:graphicFrameLocks noChangeAspect="1"/>
          </p:cNvGraphicFramePr>
          <p:nvPr/>
        </p:nvGraphicFramePr>
        <p:xfrm>
          <a:off x="1981200" y="1733550"/>
          <a:ext cx="4741333" cy="762000"/>
        </p:xfrm>
        <a:graphic>
          <a:graphicData uri="http://schemas.openxmlformats.org/presentationml/2006/ole">
            <p:oleObj spid="_x0000_s113668" name="Equation" r:id="rId5" imgW="1422360" imgH="22860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Sample Problem 1: </a:t>
            </a:r>
            <a:r>
              <a:rPr lang="en-US" sz="2400" dirty="0" smtClean="0"/>
              <a:t>Find the product of the following Square of binomials.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graphicFrame>
        <p:nvGraphicFramePr>
          <p:cNvPr id="90119" name="Object 7"/>
          <p:cNvGraphicFramePr>
            <a:graphicFrameLocks noChangeAspect="1"/>
          </p:cNvGraphicFramePr>
          <p:nvPr/>
        </p:nvGraphicFramePr>
        <p:xfrm>
          <a:off x="381000" y="1428750"/>
          <a:ext cx="1835150" cy="647700"/>
        </p:xfrm>
        <a:graphic>
          <a:graphicData uri="http://schemas.openxmlformats.org/presentationml/2006/ole">
            <p:oleObj spid="_x0000_s90119" name="Equation" r:id="rId5" imgW="647640" imgH="228600" progId="Equation.DSMT4">
              <p:embed/>
            </p:oleObj>
          </a:graphicData>
        </a:graphic>
      </p:graphicFrame>
      <p:graphicFrame>
        <p:nvGraphicFramePr>
          <p:cNvPr id="90121" name="Object 9"/>
          <p:cNvGraphicFramePr>
            <a:graphicFrameLocks noChangeAspect="1"/>
          </p:cNvGraphicFramePr>
          <p:nvPr/>
        </p:nvGraphicFramePr>
        <p:xfrm>
          <a:off x="4648200" y="1454150"/>
          <a:ext cx="1907117" cy="647700"/>
        </p:xfrm>
        <a:graphic>
          <a:graphicData uri="http://schemas.openxmlformats.org/presentationml/2006/ole">
            <p:oleObj spid="_x0000_s90121" name="Equation" r:id="rId6" imgW="672840" imgH="228600" progId="Equation.DSMT4">
              <p:embed/>
            </p:oleObj>
          </a:graphicData>
        </a:graphic>
      </p:graphicFrame>
      <p:graphicFrame>
        <p:nvGraphicFramePr>
          <p:cNvPr id="90122" name="Object 10"/>
          <p:cNvGraphicFramePr>
            <a:graphicFrameLocks noChangeAspect="1"/>
          </p:cNvGraphicFramePr>
          <p:nvPr/>
        </p:nvGraphicFramePr>
        <p:xfrm>
          <a:off x="355600" y="3105150"/>
          <a:ext cx="2540000" cy="685800"/>
        </p:xfrm>
        <a:graphic>
          <a:graphicData uri="http://schemas.openxmlformats.org/presentationml/2006/ole">
            <p:oleObj spid="_x0000_s90122" name="Equation" r:id="rId7" imgW="888840" imgH="228600" progId="Equation.DSMT4">
              <p:embed/>
            </p:oleObj>
          </a:graphicData>
        </a:graphic>
      </p:graphicFrame>
      <p:graphicFrame>
        <p:nvGraphicFramePr>
          <p:cNvPr id="90123" name="Object 11"/>
          <p:cNvGraphicFramePr>
            <a:graphicFrameLocks noChangeAspect="1"/>
          </p:cNvGraphicFramePr>
          <p:nvPr/>
        </p:nvGraphicFramePr>
        <p:xfrm>
          <a:off x="4631267" y="3143250"/>
          <a:ext cx="2302933" cy="647700"/>
        </p:xfrm>
        <a:graphic>
          <a:graphicData uri="http://schemas.openxmlformats.org/presentationml/2006/ole">
            <p:oleObj spid="_x0000_s90123" name="Equation" r:id="rId8" imgW="812520" imgH="22860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0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Sample Problem 1: </a:t>
            </a:r>
            <a:r>
              <a:rPr lang="en-US" sz="2400" dirty="0" smtClean="0"/>
              <a:t>Find the product of the following Square of binomials.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graphicFrame>
        <p:nvGraphicFramePr>
          <p:cNvPr id="90119" name="Object 7"/>
          <p:cNvGraphicFramePr>
            <a:graphicFrameLocks noChangeAspect="1"/>
          </p:cNvGraphicFramePr>
          <p:nvPr/>
        </p:nvGraphicFramePr>
        <p:xfrm>
          <a:off x="381000" y="1428750"/>
          <a:ext cx="1835150" cy="647700"/>
        </p:xfrm>
        <a:graphic>
          <a:graphicData uri="http://schemas.openxmlformats.org/presentationml/2006/ole">
            <p:oleObj spid="_x0000_s114690" name="Equation" r:id="rId5" imgW="647640" imgH="2286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211455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product formula:</a:t>
            </a:r>
            <a:endParaRPr lang="en-US" sz="2000" dirty="0"/>
          </a:p>
        </p:txBody>
      </p:sp>
      <p:graphicFrame>
        <p:nvGraphicFramePr>
          <p:cNvPr id="114694" name="Object 6"/>
          <p:cNvGraphicFramePr>
            <a:graphicFrameLocks noChangeAspect="1"/>
          </p:cNvGraphicFramePr>
          <p:nvPr/>
        </p:nvGraphicFramePr>
        <p:xfrm>
          <a:off x="3124200" y="2038350"/>
          <a:ext cx="3378200" cy="533400"/>
        </p:xfrm>
        <a:graphic>
          <a:graphicData uri="http://schemas.openxmlformats.org/presentationml/2006/ole">
            <p:oleObj spid="_x0000_s114694" name="Equation" r:id="rId6" imgW="1447560" imgH="228600" progId="Equation.DSMT4">
              <p:embed/>
            </p:oleObj>
          </a:graphicData>
        </a:graphic>
      </p:graphicFrame>
      <p:graphicFrame>
        <p:nvGraphicFramePr>
          <p:cNvPr id="114695" name="Object 7"/>
          <p:cNvGraphicFramePr>
            <a:graphicFrameLocks noChangeAspect="1"/>
          </p:cNvGraphicFramePr>
          <p:nvPr/>
        </p:nvGraphicFramePr>
        <p:xfrm>
          <a:off x="3115733" y="2800350"/>
          <a:ext cx="3589867" cy="609600"/>
        </p:xfrm>
        <a:graphic>
          <a:graphicData uri="http://schemas.openxmlformats.org/presentationml/2006/ole">
            <p:oleObj spid="_x0000_s114695" name="Equation" r:id="rId7" imgW="1346040" imgH="228600" progId="Equation.DSMT4">
              <p:embed/>
            </p:oleObj>
          </a:graphicData>
        </a:graphic>
      </p:graphicFrame>
      <p:graphicFrame>
        <p:nvGraphicFramePr>
          <p:cNvPr id="114696" name="Object 8"/>
          <p:cNvGraphicFramePr>
            <a:graphicFrameLocks noChangeAspect="1"/>
          </p:cNvGraphicFramePr>
          <p:nvPr/>
        </p:nvGraphicFramePr>
        <p:xfrm>
          <a:off x="3733800" y="3562350"/>
          <a:ext cx="2667000" cy="609600"/>
        </p:xfrm>
        <a:graphic>
          <a:graphicData uri="http://schemas.openxmlformats.org/presentationml/2006/ole">
            <p:oleObj spid="_x0000_s114696" name="Equation" r:id="rId8" imgW="888840" imgH="20304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4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Sample Problem 1: </a:t>
            </a:r>
            <a:r>
              <a:rPr lang="en-US" sz="2400" dirty="0" smtClean="0"/>
              <a:t>Find the product of the following Square of binomials.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graphicFrame>
        <p:nvGraphicFramePr>
          <p:cNvPr id="90121" name="Object 9"/>
          <p:cNvGraphicFramePr>
            <a:graphicFrameLocks noChangeAspect="1"/>
          </p:cNvGraphicFramePr>
          <p:nvPr/>
        </p:nvGraphicFramePr>
        <p:xfrm>
          <a:off x="381000" y="1352550"/>
          <a:ext cx="1907117" cy="647700"/>
        </p:xfrm>
        <a:graphic>
          <a:graphicData uri="http://schemas.openxmlformats.org/presentationml/2006/ole">
            <p:oleObj spid="_x0000_s115715" name="Equation" r:id="rId5" imgW="672840" imgH="2286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211455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product formula:</a:t>
            </a:r>
            <a:endParaRPr lang="en-US" sz="2000" dirty="0"/>
          </a:p>
        </p:txBody>
      </p:sp>
      <p:graphicFrame>
        <p:nvGraphicFramePr>
          <p:cNvPr id="115718" name="Object 6"/>
          <p:cNvGraphicFramePr>
            <a:graphicFrameLocks noChangeAspect="1"/>
          </p:cNvGraphicFramePr>
          <p:nvPr/>
        </p:nvGraphicFramePr>
        <p:xfrm>
          <a:off x="2971800" y="2038350"/>
          <a:ext cx="3378200" cy="533400"/>
        </p:xfrm>
        <a:graphic>
          <a:graphicData uri="http://schemas.openxmlformats.org/presentationml/2006/ole">
            <p:oleObj spid="_x0000_s115718" name="Equation" r:id="rId6" imgW="1447560" imgH="228600" progId="Equation.DSMT4">
              <p:embed/>
            </p:oleObj>
          </a:graphicData>
        </a:graphic>
      </p:graphicFrame>
      <p:graphicFrame>
        <p:nvGraphicFramePr>
          <p:cNvPr id="115722" name="Object 10"/>
          <p:cNvGraphicFramePr>
            <a:graphicFrameLocks noChangeAspect="1"/>
          </p:cNvGraphicFramePr>
          <p:nvPr/>
        </p:nvGraphicFramePr>
        <p:xfrm>
          <a:off x="2971800" y="2724150"/>
          <a:ext cx="3691466" cy="609600"/>
        </p:xfrm>
        <a:graphic>
          <a:graphicData uri="http://schemas.openxmlformats.org/presentationml/2006/ole">
            <p:oleObj spid="_x0000_s115722" name="Equation" r:id="rId7" imgW="1384200" imgH="228600" progId="Equation.DSMT4">
              <p:embed/>
            </p:oleObj>
          </a:graphicData>
        </a:graphic>
      </p:graphicFrame>
      <p:graphicFrame>
        <p:nvGraphicFramePr>
          <p:cNvPr id="115723" name="Object 11"/>
          <p:cNvGraphicFramePr>
            <a:graphicFrameLocks noChangeAspect="1"/>
          </p:cNvGraphicFramePr>
          <p:nvPr/>
        </p:nvGraphicFramePr>
        <p:xfrm>
          <a:off x="3276600" y="3486150"/>
          <a:ext cx="2781300" cy="609600"/>
        </p:xfrm>
        <a:graphic>
          <a:graphicData uri="http://schemas.openxmlformats.org/presentationml/2006/ole">
            <p:oleObj spid="_x0000_s115723" name="Equation" r:id="rId8" imgW="927000" imgH="20304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5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5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Sample Problem 1: </a:t>
            </a:r>
            <a:r>
              <a:rPr lang="en-US" sz="2400" dirty="0" smtClean="0"/>
              <a:t>Find the product of the following Square of binomials.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graphicFrame>
        <p:nvGraphicFramePr>
          <p:cNvPr id="90122" name="Object 10"/>
          <p:cNvGraphicFramePr>
            <a:graphicFrameLocks noChangeAspect="1"/>
          </p:cNvGraphicFramePr>
          <p:nvPr/>
        </p:nvGraphicFramePr>
        <p:xfrm>
          <a:off x="381000" y="1276350"/>
          <a:ext cx="2540000" cy="685800"/>
        </p:xfrm>
        <a:graphic>
          <a:graphicData uri="http://schemas.openxmlformats.org/presentationml/2006/ole">
            <p:oleObj spid="_x0000_s116740" name="Equation" r:id="rId5" imgW="888840" imgH="2286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211455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product formula:</a:t>
            </a:r>
            <a:endParaRPr lang="en-US" sz="2000" dirty="0"/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3124200" y="2038350"/>
          <a:ext cx="3378200" cy="533400"/>
        </p:xfrm>
        <a:graphic>
          <a:graphicData uri="http://schemas.openxmlformats.org/presentationml/2006/ole">
            <p:oleObj spid="_x0000_s116742" name="Equation" r:id="rId6" imgW="1447560" imgH="228600" progId="Equation.DSMT4">
              <p:embed/>
            </p:oleObj>
          </a:graphicData>
        </a:graphic>
      </p:graphicFrame>
      <p:graphicFrame>
        <p:nvGraphicFramePr>
          <p:cNvPr id="116743" name="Object 7"/>
          <p:cNvGraphicFramePr>
            <a:graphicFrameLocks noChangeAspect="1"/>
          </p:cNvGraphicFramePr>
          <p:nvPr/>
        </p:nvGraphicFramePr>
        <p:xfrm>
          <a:off x="2819401" y="2647950"/>
          <a:ext cx="4571999" cy="579550"/>
        </p:xfrm>
        <a:graphic>
          <a:graphicData uri="http://schemas.openxmlformats.org/presentationml/2006/ole">
            <p:oleObj spid="_x0000_s116743" name="Equation" r:id="rId7" imgW="1803240" imgH="228600" progId="Equation.DSMT4">
              <p:embed/>
            </p:oleObj>
          </a:graphicData>
        </a:graphic>
      </p:graphicFrame>
      <p:graphicFrame>
        <p:nvGraphicFramePr>
          <p:cNvPr id="116744" name="Object 8"/>
          <p:cNvGraphicFramePr>
            <a:graphicFrameLocks noChangeAspect="1"/>
          </p:cNvGraphicFramePr>
          <p:nvPr/>
        </p:nvGraphicFramePr>
        <p:xfrm>
          <a:off x="3352800" y="3409950"/>
          <a:ext cx="3488267" cy="609600"/>
        </p:xfrm>
        <a:graphic>
          <a:graphicData uri="http://schemas.openxmlformats.org/presentationml/2006/ole">
            <p:oleObj spid="_x0000_s116744" name="Equation" r:id="rId8" imgW="1307880" imgH="22860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6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Sample Problem 1: </a:t>
            </a:r>
            <a:r>
              <a:rPr lang="en-US" sz="2400" dirty="0" smtClean="0"/>
              <a:t>Find the product of the following Square of binomials.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+mj-cs"/>
              </a:rPr>
              <a:t>Multiplying Special Cases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graphicFrame>
        <p:nvGraphicFramePr>
          <p:cNvPr id="90123" name="Object 11"/>
          <p:cNvGraphicFramePr>
            <a:graphicFrameLocks noChangeAspect="1"/>
          </p:cNvGraphicFramePr>
          <p:nvPr/>
        </p:nvGraphicFramePr>
        <p:xfrm>
          <a:off x="381000" y="1276350"/>
          <a:ext cx="2302933" cy="647700"/>
        </p:xfrm>
        <a:graphic>
          <a:graphicData uri="http://schemas.openxmlformats.org/presentationml/2006/ole">
            <p:oleObj spid="_x0000_s117765" name="Equation" r:id="rId5" imgW="812520" imgH="2286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211455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Special product formula:</a:t>
            </a:r>
            <a:endParaRPr lang="en-US" sz="2000" dirty="0"/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2971800" y="2038350"/>
          <a:ext cx="3378200" cy="533400"/>
        </p:xfrm>
        <a:graphic>
          <a:graphicData uri="http://schemas.openxmlformats.org/presentationml/2006/ole">
            <p:oleObj spid="_x0000_s117766" name="Equation" r:id="rId6" imgW="1447560" imgH="228600" progId="Equation.DSMT4">
              <p:embed/>
            </p:oleObj>
          </a:graphicData>
        </a:graphic>
      </p:graphicFrame>
      <p:graphicFrame>
        <p:nvGraphicFramePr>
          <p:cNvPr id="117767" name="Object 7"/>
          <p:cNvGraphicFramePr>
            <a:graphicFrameLocks noChangeAspect="1"/>
          </p:cNvGraphicFramePr>
          <p:nvPr/>
        </p:nvGraphicFramePr>
        <p:xfrm>
          <a:off x="2819400" y="2647950"/>
          <a:ext cx="4191000" cy="584791"/>
        </p:xfrm>
        <a:graphic>
          <a:graphicData uri="http://schemas.openxmlformats.org/presentationml/2006/ole">
            <p:oleObj spid="_x0000_s117767" name="Equation" r:id="rId7" imgW="1638000" imgH="228600" progId="Equation.DSMT4">
              <p:embed/>
            </p:oleObj>
          </a:graphicData>
        </a:graphic>
      </p:graphicFrame>
      <p:graphicFrame>
        <p:nvGraphicFramePr>
          <p:cNvPr id="117768" name="Object 8"/>
          <p:cNvGraphicFramePr>
            <a:graphicFrameLocks noChangeAspect="1"/>
          </p:cNvGraphicFramePr>
          <p:nvPr/>
        </p:nvGraphicFramePr>
        <p:xfrm>
          <a:off x="3200400" y="3333750"/>
          <a:ext cx="3162300" cy="609600"/>
        </p:xfrm>
        <a:graphic>
          <a:graphicData uri="http://schemas.openxmlformats.org/presentationml/2006/ole">
            <p:oleObj spid="_x0000_s117768" name="Equation" r:id="rId8" imgW="1054080" imgH="20304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7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339</Words>
  <Application>Microsoft Office PowerPoint</Application>
  <PresentationFormat>On-screen Show (16:9)</PresentationFormat>
  <Paragraphs>58</Paragraphs>
  <Slides>14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Multiplying Special Cases</vt:lpstr>
      <vt:lpstr>Multiplying Special Cases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NYL NICART</dc:creator>
  <cp:lastModifiedBy>Printing</cp:lastModifiedBy>
  <cp:revision>160</cp:revision>
  <dcterms:created xsi:type="dcterms:W3CDTF">2016-12-20T05:05:08Z</dcterms:created>
  <dcterms:modified xsi:type="dcterms:W3CDTF">2017-02-07T12:09:09Z</dcterms:modified>
</cp:coreProperties>
</file>