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2" r:id="rId5"/>
    <p:sldId id="264" r:id="rId6"/>
    <p:sldId id="263" r:id="rId7"/>
    <p:sldId id="268" r:id="rId8"/>
    <p:sldId id="265" r:id="rId9"/>
    <p:sldId id="266" r:id="rId10"/>
    <p:sldId id="269" r:id="rId11"/>
    <p:sldId id="270" r:id="rId12"/>
    <p:sldId id="261" r:id="rId13"/>
    <p:sldId id="272" r:id="rId14"/>
    <p:sldId id="273" r:id="rId15"/>
    <p:sldId id="274" r:id="rId16"/>
    <p:sldId id="275" r:id="rId17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39" d="100"/>
          <a:sy n="139" d="100"/>
        </p:scale>
        <p:origin x="-114" y="-18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4931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36451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73596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75331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95085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044877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9152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801098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311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006596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BBCC1D-6D34-4BB4-81AD-D94EC416E488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30309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BBCC1D-6D34-4BB4-81AD-D94EC416E488}" type="datetimeFigureOut">
              <a:rPr lang="en-US" smtClean="0"/>
              <a:t>12/25/2016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88A224-2CD8-4A9D-A892-02EFAF660A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997514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Adding and Subtracting Real Numbers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Unit 1 Lesson 5</a:t>
            </a:r>
            <a:endParaRPr lang="en-US" dirty="0"/>
          </a:p>
        </p:txBody>
      </p:sp>
      <p:pic>
        <p:nvPicPr>
          <p:cNvPr id="7" name="Picture 2" descr="C:\Users\nicart\Dropbox\algebra 1\Horizontal 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7831" y="691223"/>
            <a:ext cx="8229600" cy="103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02057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ADDING AND SUBTRACTING REAL NUMBERS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4596765" algn="l"/>
              </a:tabLst>
            </a:pPr>
            <a:r>
              <a:rPr lang="en-US" sz="2400" b="1" dirty="0">
                <a:solidFill>
                  <a:srgbClr val="0070C0"/>
                </a:solidFill>
              </a:rPr>
              <a:t>Sample Problem </a:t>
            </a:r>
            <a:r>
              <a:rPr lang="en-US" sz="2400" b="1" dirty="0" smtClean="0">
                <a:solidFill>
                  <a:srgbClr val="0070C0"/>
                </a:solidFill>
              </a:rPr>
              <a:t>3</a:t>
            </a:r>
            <a:r>
              <a:rPr lang="en-US" sz="2400" dirty="0" smtClean="0"/>
              <a:t>: </a:t>
            </a:r>
            <a:r>
              <a:rPr lang="en-US" sz="2400" dirty="0"/>
              <a:t>Find the </a:t>
            </a:r>
            <a:r>
              <a:rPr lang="en-US" sz="2400" dirty="0" smtClean="0"/>
              <a:t>difference.</a:t>
            </a:r>
            <a:endParaRPr lang="en-US" sz="2400" dirty="0"/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4596765" algn="l"/>
              </a:tabLst>
            </a:pPr>
            <a:endParaRPr lang="en-US" sz="2400" dirty="0">
              <a:ea typeface="Calibri"/>
              <a:cs typeface="Times New Roman"/>
            </a:endParaRPr>
          </a:p>
        </p:txBody>
      </p:sp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06977727"/>
                  </p:ext>
                </p:extLst>
              </p:nvPr>
            </p:nvGraphicFramePr>
            <p:xfrm>
              <a:off x="304800" y="1200150"/>
              <a:ext cx="2377440" cy="27432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48640"/>
                    <a:gridCol w="1828800"/>
                  </a:tblGrid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𝟕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𝟔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𝟓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𝟒</m:t>
                                    </m:r>
                                  </m:den>
                                </m:f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𝟏</m:t>
                                        </m:r>
                                      </m:num>
                                      <m:den>
                                        <m: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𝟒</m:t>
                                        </m:r>
                                      </m:den>
                                    </m:f>
                                  </m:e>
                                </m:d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𝟐𝟎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𝟐𝟏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406977727"/>
                  </p:ext>
                </p:extLst>
              </p:nvPr>
            </p:nvGraphicFramePr>
            <p:xfrm>
              <a:off x="304800" y="1200150"/>
              <a:ext cx="2377440" cy="27432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48640"/>
                    <a:gridCol w="1828800"/>
                  </a:tblGrid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30000" t="-8667" b="-200000"/>
                          </a:stretch>
                        </a:blipFill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30000" t="-108667" b="-100000"/>
                          </a:stretch>
                        </a:blipFill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30000" t="-20866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3439590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ADDING AND SUBTRACTING REAL NUMBERS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4596765" algn="l"/>
              </a:tabLst>
            </a:pPr>
            <a:r>
              <a:rPr lang="en-US" sz="2400" b="1" dirty="0">
                <a:solidFill>
                  <a:srgbClr val="0070C0"/>
                </a:solidFill>
              </a:rPr>
              <a:t>Sample Problem </a:t>
            </a:r>
            <a:r>
              <a:rPr lang="en-US" sz="2400" b="1" dirty="0" smtClean="0">
                <a:solidFill>
                  <a:srgbClr val="0070C0"/>
                </a:solidFill>
              </a:rPr>
              <a:t>3</a:t>
            </a:r>
            <a:r>
              <a:rPr lang="en-US" sz="2400" dirty="0" smtClean="0"/>
              <a:t>: </a:t>
            </a:r>
            <a:r>
              <a:rPr lang="en-US" sz="2400" dirty="0"/>
              <a:t>Find the difference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4596765" algn="l"/>
              </a:tabLst>
            </a:pPr>
            <a:endParaRPr lang="en-US" sz="2400" dirty="0">
              <a:ea typeface="Calibri"/>
              <a:cs typeface="Times New Roman"/>
            </a:endParaRPr>
          </a:p>
        </p:txBody>
      </p:sp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2667000" y="2952750"/>
            <a:ext cx="914400" cy="4572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4953000" y="2038350"/>
            <a:ext cx="731520" cy="4572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2667000" y="1144432"/>
            <a:ext cx="914400" cy="4572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49329672"/>
                  </p:ext>
                </p:extLst>
              </p:nvPr>
            </p:nvGraphicFramePr>
            <p:xfrm>
              <a:off x="304800" y="1200150"/>
              <a:ext cx="6035040" cy="27432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48640"/>
                    <a:gridCol w="1828800"/>
                    <a:gridCol w="2286000"/>
                    <a:gridCol w="1371600"/>
                  </a:tblGrid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𝟕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𝟔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𝟏𝟑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𝟓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𝟒</m:t>
                                    </m:r>
                                  </m:den>
                                </m:f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f>
                                      <m:fPr>
                                        <m:ctrlP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</m:ctrlPr>
                                      </m:fPr>
                                      <m:num>
                                        <m: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𝟏</m:t>
                                        </m:r>
                                      </m:num>
                                      <m:den>
                                        <m:r>
                                          <a:rPr lang="en-US" sz="2000" b="1" i="1">
                                            <a:effectLst/>
                                            <a:latin typeface="Cambria Math"/>
                                            <a:ea typeface="Calibri"/>
                                            <a:cs typeface="Times New Roman"/>
                                          </a:rPr>
                                          <m:t>𝟒</m:t>
                                        </m:r>
                                      </m:den>
                                    </m:f>
                                  </m:e>
                                </m:d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𝟓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𝟒</m:t>
                                    </m:r>
                                  </m:den>
                                </m:f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𝟒</m:t>
                                    </m:r>
                                  </m:den>
                                </m:f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𝟒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𝟒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𝟐𝟎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𝟐𝟏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3949329672"/>
                  </p:ext>
                </p:extLst>
              </p:nvPr>
            </p:nvGraphicFramePr>
            <p:xfrm>
              <a:off x="304800" y="1200150"/>
              <a:ext cx="6035040" cy="27432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48640"/>
                    <a:gridCol w="1828800"/>
                    <a:gridCol w="2286000"/>
                    <a:gridCol w="1371600"/>
                  </a:tblGrid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30000" t="-8667" r="-200000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104000" t="-8667" r="-60000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30000" t="-108667" r="-200000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104000" t="-108667" r="-60000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340000" t="-108667" b="-100000"/>
                          </a:stretch>
                        </a:blipFill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30000" t="-208667" r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104000" t="-208667" r="-6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l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22387173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ADDING AND SUBTRACTING REAL NUMBERS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</p:spPr>
            <p:txBody>
              <a:bodyPr>
                <a:normAutofit/>
              </a:bodyPr>
              <a:lstStyle/>
              <a:p>
                <a:pPr marL="0" marR="0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:r>
                  <a:rPr lang="en-US" sz="2400" b="1" dirty="0">
                    <a:solidFill>
                      <a:srgbClr val="0070C0"/>
                    </a:solidFill>
                    <a:ea typeface="Calibri"/>
                    <a:cs typeface="Times New Roman"/>
                  </a:rPr>
                  <a:t>OPPOSITES</a:t>
                </a:r>
                <a:r>
                  <a:rPr lang="en-US" sz="2400" dirty="0">
                    <a:solidFill>
                      <a:srgbClr val="0070C0"/>
                    </a:solidFill>
                    <a:ea typeface="Calibri"/>
                    <a:cs typeface="Times New Roman"/>
                  </a:rPr>
                  <a:t> </a:t>
                </a:r>
                <a:r>
                  <a:rPr lang="en-US" sz="2400" dirty="0">
                    <a:ea typeface="Calibri"/>
                    <a:cs typeface="Times New Roman"/>
                  </a:rPr>
                  <a:t>are pair of positive real numbers with its negative. Opposites are additive inverse of each other.</a:t>
                </a:r>
              </a:p>
              <a:p>
                <a:pPr marL="0" marR="0" indent="0" algn="just">
                  <a:spcBef>
                    <a:spcPts val="0"/>
                  </a:spcBef>
                  <a:spcAft>
                    <a:spcPts val="600"/>
                  </a:spcAft>
                  <a:buNone/>
                  <a:tabLst>
                    <a:tab pos="4596765" algn="l"/>
                  </a:tabLst>
                </a:pPr>
                <a:endParaRPr lang="en-US" sz="2400" dirty="0" smtClean="0">
                  <a:ea typeface="Calibri"/>
                  <a:cs typeface="Times New Roman"/>
                </a:endParaRPr>
              </a:p>
              <a:p>
                <a:pPr marL="0" marR="0" indent="0" algn="just">
                  <a:spcBef>
                    <a:spcPts val="0"/>
                  </a:spcBef>
                  <a:spcAft>
                    <a:spcPts val="600"/>
                  </a:spcAft>
                  <a:buNone/>
                  <a:tabLst>
                    <a:tab pos="4596765" algn="l"/>
                  </a:tabLst>
                </a:pPr>
                <a:r>
                  <a:rPr lang="en-US" sz="2400" b="1" dirty="0" smtClean="0">
                    <a:solidFill>
                      <a:srgbClr val="0070C0"/>
                    </a:solidFill>
                    <a:ea typeface="Calibri"/>
                    <a:cs typeface="Times New Roman"/>
                  </a:rPr>
                  <a:t>ADDITIVE </a:t>
                </a:r>
                <a:r>
                  <a:rPr lang="en-US" sz="2400" b="1" dirty="0">
                    <a:solidFill>
                      <a:srgbClr val="0070C0"/>
                    </a:solidFill>
                    <a:ea typeface="Calibri"/>
                    <a:cs typeface="Times New Roman"/>
                  </a:rPr>
                  <a:t>INVERSE </a:t>
                </a:r>
                <a:r>
                  <a:rPr lang="en-US" sz="2400" dirty="0">
                    <a:ea typeface="Calibri"/>
                    <a:cs typeface="Times New Roman"/>
                  </a:rPr>
                  <a:t>of a</a:t>
                </a:r>
                <a:r>
                  <a:rPr lang="en-US" sz="2400" b="1" dirty="0">
                    <a:ea typeface="Calibri"/>
                    <a:cs typeface="Times New Roman"/>
                  </a:rPr>
                  <a:t> </a:t>
                </a:r>
                <a:r>
                  <a:rPr lang="en-US" sz="2400" dirty="0">
                    <a:ea typeface="Calibri"/>
                    <a:cs typeface="Times New Roman"/>
                  </a:rPr>
                  <a:t>number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𝒂</m:t>
                    </m:r>
                  </m:oMath>
                </a14:m>
                <a:r>
                  <a:rPr lang="en-US" sz="2400" dirty="0">
                    <a:ea typeface="Times New Roman"/>
                    <a:cs typeface="Times New Roman"/>
                  </a:rPr>
                  <a:t> is the number that when add to </a:t>
                </a:r>
                <a14:m>
                  <m:oMath xmlns:m="http://schemas.openxmlformats.org/officeDocument/2006/math">
                    <m:r>
                      <a:rPr lang="en-US" sz="2400" b="1" i="1">
                        <a:effectLst/>
                        <a:latin typeface="Cambria Math"/>
                        <a:ea typeface="Calibri"/>
                        <a:cs typeface="Times New Roman"/>
                      </a:rPr>
                      <m:t>𝒂</m:t>
                    </m:r>
                  </m:oMath>
                </a14:m>
                <a:r>
                  <a:rPr lang="en-US" sz="2400" dirty="0">
                    <a:ea typeface="Times New Roman"/>
                    <a:cs typeface="Times New Roman"/>
                  </a:rPr>
                  <a:t> will yield zero.</a:t>
                </a:r>
                <a:endParaRPr lang="en-US" sz="2400" dirty="0">
                  <a:ea typeface="Calibri"/>
                  <a:cs typeface="Times New Roman"/>
                </a:endParaRPr>
              </a:p>
              <a:p>
                <a:pPr marL="0" marR="0" indent="0" algn="ctr">
                  <a:spcBef>
                    <a:spcPts val="0"/>
                  </a:spcBef>
                  <a:spcAft>
                    <a:spcPts val="600"/>
                  </a:spcAft>
                  <a:buNone/>
                  <a:tabLst>
                    <a:tab pos="4596765" algn="l"/>
                  </a:tabLs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𝒂</m:t>
                      </m:r>
                      <m:r>
                        <a:rPr lang="en-US" sz="24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+</m:t>
                      </m:r>
                      <m:d>
                        <m:dPr>
                          <m:ctrlPr>
                            <a:rPr lang="en-US" sz="24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</m:ctrlPr>
                        </m:dPr>
                        <m:e>
                          <m:r>
                            <a:rPr lang="en-US" sz="24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−</m:t>
                          </m:r>
                          <m:r>
                            <a:rPr lang="en-US" sz="2400" b="1" i="1">
                              <a:effectLst/>
                              <a:latin typeface="Cambria Math"/>
                              <a:ea typeface="Calibri"/>
                              <a:cs typeface="Times New Roman"/>
                            </a:rPr>
                            <m:t>𝒂</m:t>
                          </m:r>
                        </m:e>
                      </m:d>
                      <m:r>
                        <a:rPr lang="en-US" sz="24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=</m:t>
                      </m:r>
                      <m:r>
                        <a:rPr lang="en-US" sz="2400" b="1" i="1">
                          <a:effectLst/>
                          <a:latin typeface="Cambria Math"/>
                          <a:ea typeface="Calibri"/>
                          <a:cs typeface="Times New Roman"/>
                        </a:rPr>
                        <m:t>𝟎</m:t>
                      </m:r>
                    </m:oMath>
                  </m:oMathPara>
                </a14:m>
                <a:endParaRPr lang="en-US" sz="2400" dirty="0">
                  <a:ea typeface="Calibri"/>
                  <a:cs typeface="Times New Roman"/>
                </a:endParaRPr>
              </a:p>
              <a:p>
                <a:pPr marL="0" indent="0">
                  <a:spcBef>
                    <a:spcPts val="0"/>
                  </a:spcBef>
                  <a:spcAft>
                    <a:spcPts val="600"/>
                  </a:spcAft>
                  <a:buNone/>
                </a:pP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  <a:blipFill rotWithShape="1">
                <a:blip r:embed="rId2"/>
                <a:stretch>
                  <a:fillRect l="-1123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56" name="Group 55"/>
          <p:cNvGrpSpPr/>
          <p:nvPr/>
        </p:nvGrpSpPr>
        <p:grpSpPr>
          <a:xfrm>
            <a:off x="205683" y="3290291"/>
            <a:ext cx="8785917" cy="1643659"/>
            <a:chOff x="205683" y="3227879"/>
            <a:chExt cx="8785917" cy="1643659"/>
          </a:xfrm>
        </p:grpSpPr>
        <mc:AlternateContent xmlns:mc="http://schemas.openxmlformats.org/markup-compatibility/2006" xmlns:a14="http://schemas.microsoft.com/office/drawing/2010/main">
          <mc:Choice Requires="a14">
            <p:sp>
              <p:nvSpPr>
                <p:cNvPr id="35" name="Text Box 225"/>
                <p:cNvSpPr txBox="1"/>
                <p:nvPr/>
              </p:nvSpPr>
              <p:spPr>
                <a:xfrm>
                  <a:off x="205683" y="3583619"/>
                  <a:ext cx="2057400" cy="225419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non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600"/>
                    </a:spcAft>
                  </a:pPr>
                  <a:r>
                    <a:rPr lang="en-US" sz="1600" dirty="0">
                      <a:solidFill>
                        <a:srgbClr val="7030A0"/>
                      </a:solidFill>
                      <a:effectLst/>
                      <a:latin typeface="Times New Roman"/>
                      <a:ea typeface="Calibri"/>
                    </a:rPr>
                    <a:t>The opposite of </a:t>
                  </a:r>
                  <a14:m>
                    <m:oMath xmlns:m="http://schemas.openxmlformats.org/officeDocument/2006/math">
                      <m:r>
                        <a:rPr lang="en-US" sz="1600" b="1" i="1">
                          <a:solidFill>
                            <a:srgbClr val="7030A0"/>
                          </a:solidFill>
                          <a:effectLst/>
                          <a:latin typeface="Cambria Math"/>
                          <a:ea typeface="Calibri"/>
                        </a:rPr>
                        <m:t>−</m:t>
                      </m:r>
                      <m:r>
                        <a:rPr lang="en-US" sz="1600" b="1" i="1">
                          <a:solidFill>
                            <a:srgbClr val="7030A0"/>
                          </a:solidFill>
                          <a:effectLst/>
                          <a:latin typeface="Cambria Math"/>
                          <a:ea typeface="Calibri"/>
                        </a:rPr>
                        <m:t>𝟓</m:t>
                      </m:r>
                    </m:oMath>
                  </a14:m>
                  <a:r>
                    <a:rPr lang="en-US" sz="1600" dirty="0">
                      <a:solidFill>
                        <a:srgbClr val="7030A0"/>
                      </a:solidFill>
                      <a:effectLst/>
                      <a:latin typeface="Times New Roman"/>
                      <a:ea typeface="Calibri"/>
                    </a:rPr>
                    <a:t> is </a:t>
                  </a:r>
                  <a14:m>
                    <m:oMath xmlns:m="http://schemas.openxmlformats.org/officeDocument/2006/math">
                      <m:r>
                        <a:rPr lang="en-US" sz="1600" i="1">
                          <a:solidFill>
                            <a:srgbClr val="7030A0"/>
                          </a:solidFill>
                          <a:effectLst/>
                          <a:latin typeface="Cambria Math"/>
                          <a:ea typeface="Calibri"/>
                        </a:rPr>
                        <m:t> </m:t>
                      </m:r>
                      <m:r>
                        <a:rPr lang="en-US" sz="1600" b="1" i="1">
                          <a:solidFill>
                            <a:srgbClr val="7030A0"/>
                          </a:solidFill>
                          <a:effectLst/>
                          <a:latin typeface="Cambria Math"/>
                          <a:ea typeface="Calibri"/>
                        </a:rPr>
                        <m:t>𝟓</m:t>
                      </m:r>
                    </m:oMath>
                  </a14:m>
                  <a:r>
                    <a:rPr lang="en-US" sz="1600" dirty="0">
                      <a:solidFill>
                        <a:srgbClr val="7030A0"/>
                      </a:solidFill>
                      <a:effectLst/>
                      <a:latin typeface="Times New Roman"/>
                      <a:ea typeface="Calibri"/>
                    </a:rPr>
                    <a:t>.</a:t>
                  </a:r>
                  <a:r>
                    <a:rPr lang="en-US" sz="1600" b="1" dirty="0">
                      <a:solidFill>
                        <a:srgbClr val="7030A0"/>
                      </a:solidFill>
                      <a:effectLst/>
                      <a:latin typeface="Times New Roman"/>
                      <a:ea typeface="Calibri"/>
                    </a:rPr>
                    <a:t>    </a:t>
                  </a:r>
                  <a:endParaRPr lang="en-US" sz="1600" dirty="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35" name="Text Box 2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205683" y="3583619"/>
                  <a:ext cx="2057400" cy="225419"/>
                </a:xfrm>
                <a:prstGeom prst="rect">
                  <a:avLst/>
                </a:prstGeom>
                <a:blipFill rotWithShape="1">
                  <a:blip r:embed="rId4"/>
                  <a:stretch>
                    <a:fillRect l="-6231" t="-27027" r="-5935" b="-64865"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mc:AlternateContent xmlns:mc="http://schemas.openxmlformats.org/markup-compatibility/2006" xmlns:a14="http://schemas.microsoft.com/office/drawing/2010/main">
          <mc:Choice Requires="a14">
            <p:sp>
              <p:nvSpPr>
                <p:cNvPr id="53" name="Text Box 225"/>
                <p:cNvSpPr txBox="1"/>
                <p:nvPr/>
              </p:nvSpPr>
              <p:spPr>
                <a:xfrm>
                  <a:off x="6858000" y="3562350"/>
                  <a:ext cx="2133600" cy="250365"/>
                </a:xfrm>
                <a:prstGeom prst="rect">
                  <a:avLst/>
                </a:prstGeom>
                <a:noFill/>
                <a:ln w="6350">
                  <a:noFill/>
                </a:ln>
                <a:effectLst/>
              </p:spPr>
              <p:style>
                <a:lnRef idx="0">
                  <a:schemeClr val="accent1"/>
                </a:lnRef>
                <a:fillRef idx="0">
                  <a:schemeClr val="accent1"/>
                </a:fillRef>
                <a:effectRef idx="0">
                  <a:schemeClr val="accent1"/>
                </a:effectRef>
                <a:fontRef idx="minor">
                  <a:schemeClr val="dk1"/>
                </a:fontRef>
              </p:style>
              <p:txBody>
                <a:bodyPr rot="0" spcFirstLastPara="0" vert="horz" wrap="none" lIns="0" tIns="0" rIns="0" bIns="0" numCol="1" spcCol="0" rtlCol="0" fromWordArt="0" anchor="t" anchorCtr="0" forceAA="0" compatLnSpc="1">
                  <a:prstTxWarp prst="textNoShape">
                    <a:avLst/>
                  </a:prstTxWarp>
                  <a:noAutofit/>
                </a:bodyPr>
                <a:lstStyle/>
                <a:p>
                  <a:pPr marL="0" marR="0">
                    <a:spcBef>
                      <a:spcPts val="0"/>
                    </a:spcBef>
                    <a:spcAft>
                      <a:spcPts val="600"/>
                    </a:spcAft>
                  </a:pPr>
                  <a:r>
                    <a:rPr lang="en-US" sz="1600" dirty="0">
                      <a:solidFill>
                        <a:srgbClr val="FF0000"/>
                      </a:solidFill>
                      <a:effectLst/>
                      <a:latin typeface="Times New Roman"/>
                      <a:ea typeface="Calibri"/>
                    </a:rPr>
                    <a:t> The opposite of </a:t>
                  </a:r>
                  <a14:m>
                    <m:oMath xmlns:m="http://schemas.openxmlformats.org/officeDocument/2006/math">
                      <m:r>
                        <a:rPr lang="en-US" sz="16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Calibri"/>
                        </a:rPr>
                        <m:t>𝟔</m:t>
                      </m:r>
                    </m:oMath>
                  </a14:m>
                  <a:r>
                    <a:rPr lang="en-US" sz="1600" dirty="0">
                      <a:solidFill>
                        <a:srgbClr val="FF0000"/>
                      </a:solidFill>
                      <a:effectLst/>
                      <a:latin typeface="Times New Roman"/>
                      <a:ea typeface="Calibri"/>
                    </a:rPr>
                    <a:t> is </a:t>
                  </a:r>
                  <a14:m>
                    <m:oMath xmlns:m="http://schemas.openxmlformats.org/officeDocument/2006/math">
                      <m:r>
                        <a:rPr lang="en-US" sz="16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Calibri"/>
                        </a:rPr>
                        <m:t>–</m:t>
                      </m:r>
                      <m:r>
                        <a:rPr lang="en-US" sz="1600" b="1" i="1">
                          <a:solidFill>
                            <a:srgbClr val="FF0000"/>
                          </a:solidFill>
                          <a:effectLst/>
                          <a:latin typeface="Cambria Math"/>
                          <a:ea typeface="Calibri"/>
                        </a:rPr>
                        <m:t>𝟔</m:t>
                      </m:r>
                    </m:oMath>
                  </a14:m>
                  <a:r>
                    <a:rPr lang="en-US" sz="1600" dirty="0">
                      <a:solidFill>
                        <a:srgbClr val="FF0000"/>
                      </a:solidFill>
                      <a:effectLst/>
                      <a:latin typeface="Times New Roman"/>
                      <a:ea typeface="Calibri"/>
                    </a:rPr>
                    <a:t>.</a:t>
                  </a:r>
                  <a:endParaRPr lang="en-US" sz="1600" dirty="0">
                    <a:effectLst/>
                    <a:latin typeface="Times New Roman"/>
                    <a:ea typeface="Times New Roman"/>
                  </a:endParaRPr>
                </a:p>
              </p:txBody>
            </p:sp>
          </mc:Choice>
          <mc:Fallback xmlns="">
            <p:sp>
              <p:nvSpPr>
                <p:cNvPr id="53" name="Text Box 225"/>
                <p:cNvSpPr txBox="1">
                  <a:spLocks noRot="1" noChangeAspect="1" noMove="1" noResize="1" noEditPoints="1" noAdjustHandles="1" noChangeArrowheads="1" noChangeShapeType="1" noTextEdit="1"/>
                </p:cNvSpPr>
                <p:nvPr/>
              </p:nvSpPr>
              <p:spPr>
                <a:xfrm>
                  <a:off x="6858000" y="3562350"/>
                  <a:ext cx="2133600" cy="250365"/>
                </a:xfrm>
                <a:prstGeom prst="rect">
                  <a:avLst/>
                </a:prstGeom>
                <a:blipFill rotWithShape="1">
                  <a:blip r:embed="rId5"/>
                  <a:stretch>
                    <a:fillRect l="-3429" t="-17073" r="-1429" b="-58537"/>
                  </a:stretch>
                </a:blipFill>
                <a:ln w="6350">
                  <a:noFill/>
                </a:ln>
                <a:effectLst/>
              </p:spPr>
              <p:txBody>
                <a:bodyPr/>
                <a:lstStyle/>
                <a:p>
                  <a:r>
                    <a:rPr lang="en-US">
                      <a:noFill/>
                    </a:rPr>
                    <a:t> </a:t>
                  </a:r>
                </a:p>
              </p:txBody>
            </p:sp>
          </mc:Fallback>
        </mc:AlternateContent>
        <p:cxnSp>
          <p:nvCxnSpPr>
            <p:cNvPr id="7" name="Straight Connector 6"/>
            <p:cNvCxnSpPr/>
            <p:nvPr/>
          </p:nvCxnSpPr>
          <p:spPr>
            <a:xfrm>
              <a:off x="2399449" y="4451188"/>
              <a:ext cx="4072179" cy="0"/>
            </a:xfrm>
            <a:prstGeom prst="line">
              <a:avLst/>
            </a:prstGeom>
            <a:ln w="19050">
              <a:solidFill>
                <a:srgbClr val="0070C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2788523" y="4324350"/>
              <a:ext cx="0" cy="271493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3061888" y="4324350"/>
              <a:ext cx="0" cy="271493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3333366" y="4324350"/>
              <a:ext cx="0" cy="271493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3604341" y="4324350"/>
              <a:ext cx="0" cy="271493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>
              <a:off x="3875819" y="4324350"/>
              <a:ext cx="0" cy="271493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>
              <a:off x="4147735" y="4324350"/>
              <a:ext cx="0" cy="271493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4418271" y="4324350"/>
              <a:ext cx="0" cy="271493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4689749" y="4324350"/>
              <a:ext cx="0" cy="271493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4960265" y="4324350"/>
              <a:ext cx="0" cy="271493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5231743" y="4324350"/>
              <a:ext cx="0" cy="271493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5503221" y="4324350"/>
              <a:ext cx="0" cy="271493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773758" y="4324350"/>
              <a:ext cx="0" cy="271493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6045236" y="4324350"/>
              <a:ext cx="0" cy="271493"/>
            </a:xfrm>
            <a:prstGeom prst="line">
              <a:avLst/>
            </a:prstGeom>
            <a:ln w="1905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Text Box 225"/>
            <p:cNvSpPr txBox="1"/>
            <p:nvPr/>
          </p:nvSpPr>
          <p:spPr>
            <a:xfrm>
              <a:off x="4377322" y="4598148"/>
              <a:ext cx="95207" cy="271493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0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2" name="Text Box 225"/>
            <p:cNvSpPr txBox="1"/>
            <p:nvPr/>
          </p:nvSpPr>
          <p:spPr>
            <a:xfrm>
              <a:off x="4644502" y="4598105"/>
              <a:ext cx="95207" cy="271493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1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3" name="Text Box 225"/>
            <p:cNvSpPr txBox="1"/>
            <p:nvPr/>
          </p:nvSpPr>
          <p:spPr>
            <a:xfrm>
              <a:off x="4919993" y="4597955"/>
              <a:ext cx="95207" cy="271493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2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4" name="Text Box 225"/>
            <p:cNvSpPr txBox="1"/>
            <p:nvPr/>
          </p:nvSpPr>
          <p:spPr>
            <a:xfrm>
              <a:off x="5189381" y="4597955"/>
              <a:ext cx="95207" cy="271493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3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5" name="Text Box 225"/>
            <p:cNvSpPr txBox="1"/>
            <p:nvPr/>
          </p:nvSpPr>
          <p:spPr>
            <a:xfrm>
              <a:off x="5462688" y="4598105"/>
              <a:ext cx="95207" cy="271493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4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6" name="Text Box 225"/>
            <p:cNvSpPr txBox="1"/>
            <p:nvPr/>
          </p:nvSpPr>
          <p:spPr>
            <a:xfrm>
              <a:off x="5732280" y="4598670"/>
              <a:ext cx="95207" cy="271493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5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7" name="Text Box 225"/>
            <p:cNvSpPr txBox="1"/>
            <p:nvPr/>
          </p:nvSpPr>
          <p:spPr>
            <a:xfrm>
              <a:off x="6005725" y="4599362"/>
              <a:ext cx="95207" cy="271493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6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8" name="Text Box 225"/>
            <p:cNvSpPr txBox="1"/>
            <p:nvPr/>
          </p:nvSpPr>
          <p:spPr>
            <a:xfrm>
              <a:off x="4075938" y="4599772"/>
              <a:ext cx="150821" cy="271493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-1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9" name="Text Box 225"/>
            <p:cNvSpPr txBox="1"/>
            <p:nvPr/>
          </p:nvSpPr>
          <p:spPr>
            <a:xfrm>
              <a:off x="3804523" y="4599772"/>
              <a:ext cx="150821" cy="271493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-2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0" name="Text Box 225"/>
            <p:cNvSpPr txBox="1"/>
            <p:nvPr/>
          </p:nvSpPr>
          <p:spPr>
            <a:xfrm>
              <a:off x="3535015" y="4598670"/>
              <a:ext cx="150821" cy="271493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-3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1" name="Text Box 225"/>
            <p:cNvSpPr txBox="1"/>
            <p:nvPr/>
          </p:nvSpPr>
          <p:spPr>
            <a:xfrm>
              <a:off x="3261812" y="4600045"/>
              <a:ext cx="150821" cy="271493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-4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2" name="Text Box 225"/>
            <p:cNvSpPr txBox="1"/>
            <p:nvPr/>
          </p:nvSpPr>
          <p:spPr>
            <a:xfrm>
              <a:off x="2991277" y="4598670"/>
              <a:ext cx="150821" cy="271493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-5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3" name="Text Box 225"/>
            <p:cNvSpPr txBox="1"/>
            <p:nvPr/>
          </p:nvSpPr>
          <p:spPr>
            <a:xfrm>
              <a:off x="2719350" y="4598847"/>
              <a:ext cx="150821" cy="271493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-6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34" name="Straight Connector 33"/>
            <p:cNvCxnSpPr/>
            <p:nvPr/>
          </p:nvCxnSpPr>
          <p:spPr>
            <a:xfrm flipV="1">
              <a:off x="4147735" y="3906375"/>
              <a:ext cx="0" cy="407253"/>
            </a:xfrm>
            <a:prstGeom prst="line">
              <a:avLst/>
            </a:prstGeom>
            <a:ln w="19050">
              <a:solidFill>
                <a:srgbClr val="00B0F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/>
            <p:cNvCxnSpPr/>
            <p:nvPr/>
          </p:nvCxnSpPr>
          <p:spPr>
            <a:xfrm rot="5400000">
              <a:off x="4419861" y="3635627"/>
              <a:ext cx="0" cy="542015"/>
            </a:xfrm>
            <a:prstGeom prst="line">
              <a:avLst/>
            </a:prstGeom>
            <a:ln w="19050">
              <a:solidFill>
                <a:srgbClr val="00B0F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/>
            <p:cNvCxnSpPr/>
            <p:nvPr/>
          </p:nvCxnSpPr>
          <p:spPr>
            <a:xfrm flipV="1">
              <a:off x="4689749" y="3906633"/>
              <a:ext cx="0" cy="407253"/>
            </a:xfrm>
            <a:prstGeom prst="line">
              <a:avLst/>
            </a:prstGeom>
            <a:ln w="19050">
              <a:solidFill>
                <a:srgbClr val="00B0F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/>
            <p:cNvCxnSpPr/>
            <p:nvPr/>
          </p:nvCxnSpPr>
          <p:spPr>
            <a:xfrm flipV="1">
              <a:off x="3869263" y="3770624"/>
              <a:ext cx="0" cy="543003"/>
            </a:xfrm>
            <a:prstGeom prst="line">
              <a:avLst/>
            </a:prstGeom>
            <a:ln w="19050">
              <a:solidFill>
                <a:schemeClr val="accent6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9" name="Straight Connector 38"/>
            <p:cNvCxnSpPr/>
            <p:nvPr/>
          </p:nvCxnSpPr>
          <p:spPr>
            <a:xfrm flipV="1">
              <a:off x="4953272" y="3770882"/>
              <a:ext cx="0" cy="543003"/>
            </a:xfrm>
            <a:prstGeom prst="line">
              <a:avLst/>
            </a:prstGeom>
            <a:ln w="19050">
              <a:solidFill>
                <a:schemeClr val="accent6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/>
            <p:cNvCxnSpPr/>
            <p:nvPr/>
          </p:nvCxnSpPr>
          <p:spPr>
            <a:xfrm flipV="1">
              <a:off x="3596746" y="3634873"/>
              <a:ext cx="0" cy="678754"/>
            </a:xfrm>
            <a:prstGeom prst="line">
              <a:avLst/>
            </a:prstGeom>
            <a:ln w="19050">
              <a:solidFill>
                <a:srgbClr val="C0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/>
            <p:cNvCxnSpPr/>
            <p:nvPr/>
          </p:nvCxnSpPr>
          <p:spPr>
            <a:xfrm flipV="1">
              <a:off x="5224148" y="3634873"/>
              <a:ext cx="0" cy="678754"/>
            </a:xfrm>
            <a:prstGeom prst="line">
              <a:avLst/>
            </a:prstGeom>
            <a:ln w="19050">
              <a:solidFill>
                <a:srgbClr val="C0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/>
            <p:cNvCxnSpPr/>
            <p:nvPr/>
          </p:nvCxnSpPr>
          <p:spPr>
            <a:xfrm rot="5400000">
              <a:off x="4417308" y="3234784"/>
              <a:ext cx="0" cy="1085915"/>
            </a:xfrm>
            <a:prstGeom prst="line">
              <a:avLst/>
            </a:prstGeom>
            <a:ln w="19050">
              <a:solidFill>
                <a:schemeClr val="accent6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/>
            <p:cNvCxnSpPr/>
            <p:nvPr/>
          </p:nvCxnSpPr>
          <p:spPr>
            <a:xfrm rot="5400000">
              <a:off x="4409276" y="2820438"/>
              <a:ext cx="0" cy="1628871"/>
            </a:xfrm>
            <a:prstGeom prst="line">
              <a:avLst/>
            </a:prstGeom>
            <a:ln w="19050"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/>
            <p:cNvCxnSpPr/>
            <p:nvPr/>
          </p:nvCxnSpPr>
          <p:spPr>
            <a:xfrm flipV="1">
              <a:off x="3333366" y="3499122"/>
              <a:ext cx="0" cy="814505"/>
            </a:xfrm>
            <a:prstGeom prst="line">
              <a:avLst/>
            </a:prstGeom>
            <a:ln w="19050">
              <a:solidFill>
                <a:srgbClr val="00B05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/>
            <p:cNvCxnSpPr/>
            <p:nvPr/>
          </p:nvCxnSpPr>
          <p:spPr>
            <a:xfrm flipV="1">
              <a:off x="5499372" y="3499381"/>
              <a:ext cx="0" cy="814505"/>
            </a:xfrm>
            <a:prstGeom prst="line">
              <a:avLst/>
            </a:prstGeom>
            <a:ln w="19050">
              <a:solidFill>
                <a:srgbClr val="00B05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/>
            <p:cNvCxnSpPr/>
            <p:nvPr/>
          </p:nvCxnSpPr>
          <p:spPr>
            <a:xfrm rot="5400000">
              <a:off x="4419281" y="2413207"/>
              <a:ext cx="0" cy="2171828"/>
            </a:xfrm>
            <a:prstGeom prst="line">
              <a:avLst/>
            </a:prstGeom>
            <a:ln w="19050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/>
            <p:cNvCxnSpPr/>
            <p:nvPr/>
          </p:nvCxnSpPr>
          <p:spPr>
            <a:xfrm flipV="1">
              <a:off x="3061888" y="3363630"/>
              <a:ext cx="0" cy="950256"/>
            </a:xfrm>
            <a:prstGeom prst="line">
              <a:avLst/>
            </a:prstGeom>
            <a:ln w="19050">
              <a:solidFill>
                <a:srgbClr val="7030A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8" name="Straight Connector 47"/>
            <p:cNvCxnSpPr/>
            <p:nvPr/>
          </p:nvCxnSpPr>
          <p:spPr>
            <a:xfrm flipV="1">
              <a:off x="5760905" y="3363630"/>
              <a:ext cx="0" cy="950256"/>
            </a:xfrm>
            <a:prstGeom prst="line">
              <a:avLst/>
            </a:prstGeom>
            <a:ln w="19050">
              <a:solidFill>
                <a:srgbClr val="7030A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9" name="Straight Connector 48"/>
            <p:cNvCxnSpPr/>
            <p:nvPr/>
          </p:nvCxnSpPr>
          <p:spPr>
            <a:xfrm flipV="1">
              <a:off x="2788523" y="3227879"/>
              <a:ext cx="0" cy="1086007"/>
            </a:xfrm>
            <a:prstGeom prst="line">
              <a:avLst/>
            </a:prstGeom>
            <a:ln w="1905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0" name="Straight Connector 49"/>
            <p:cNvCxnSpPr/>
            <p:nvPr/>
          </p:nvCxnSpPr>
          <p:spPr>
            <a:xfrm flipV="1">
              <a:off x="6045236" y="3227879"/>
              <a:ext cx="0" cy="1086007"/>
            </a:xfrm>
            <a:prstGeom prst="line">
              <a:avLst/>
            </a:prstGeom>
            <a:ln w="1905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1" name="Straight Connector 50"/>
            <p:cNvCxnSpPr/>
            <p:nvPr/>
          </p:nvCxnSpPr>
          <p:spPr>
            <a:xfrm rot="5400000">
              <a:off x="4414360" y="2006237"/>
              <a:ext cx="0" cy="2714786"/>
            </a:xfrm>
            <a:prstGeom prst="line">
              <a:avLst/>
            </a:prstGeom>
            <a:ln w="19050">
              <a:solidFill>
                <a:srgbClr val="7030A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2" name="Straight Connector 51"/>
            <p:cNvCxnSpPr/>
            <p:nvPr/>
          </p:nvCxnSpPr>
          <p:spPr>
            <a:xfrm rot="5400000">
              <a:off x="4416365" y="1611370"/>
              <a:ext cx="0" cy="3257743"/>
            </a:xfrm>
            <a:prstGeom prst="line">
              <a:avLst/>
            </a:prstGeom>
            <a:ln w="1905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/>
            <p:cNvCxnSpPr/>
            <p:nvPr/>
          </p:nvCxnSpPr>
          <p:spPr>
            <a:xfrm>
              <a:off x="6100350" y="3720723"/>
              <a:ext cx="757650" cy="0"/>
            </a:xfrm>
            <a:prstGeom prst="line">
              <a:avLst/>
            </a:prstGeom>
            <a:ln w="19050"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 flipH="1" flipV="1">
              <a:off x="2286000" y="3715589"/>
              <a:ext cx="758533" cy="258"/>
            </a:xfrm>
            <a:prstGeom prst="line">
              <a:avLst/>
            </a:prstGeom>
            <a:ln w="19050">
              <a:solidFill>
                <a:srgbClr val="7030A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</p:spTree>
    <p:extLst>
      <p:ext uri="{BB962C8B-B14F-4D97-AF65-F5344CB8AC3E}">
        <p14:creationId xmlns:p14="http://schemas.microsoft.com/office/powerpoint/2010/main" val="28264912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ADDING AND SUBTRACTING REAL NUMBERS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4596765" algn="l"/>
              </a:tabLst>
            </a:pPr>
            <a:r>
              <a:rPr lang="en-US" sz="2400" b="1" dirty="0">
                <a:solidFill>
                  <a:srgbClr val="0070C0"/>
                </a:solidFill>
              </a:rPr>
              <a:t>Sample Problem </a:t>
            </a:r>
            <a:r>
              <a:rPr lang="en-US" sz="2400" b="1" dirty="0" smtClean="0">
                <a:solidFill>
                  <a:srgbClr val="0070C0"/>
                </a:solidFill>
              </a:rPr>
              <a:t>4</a:t>
            </a:r>
            <a:r>
              <a:rPr lang="en-US" sz="2400" dirty="0" smtClean="0"/>
              <a:t>: </a:t>
            </a:r>
            <a:r>
              <a:rPr lang="en-US" sz="2400" dirty="0"/>
              <a:t>Evaluate each expression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4596765" algn="l"/>
              </a:tabLst>
            </a:pPr>
            <a:endParaRPr lang="en-US" sz="2400" dirty="0">
              <a:ea typeface="Calibri"/>
              <a:cs typeface="Times New Roman"/>
            </a:endParaRPr>
          </a:p>
        </p:txBody>
      </p:sp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67257716"/>
                  </p:ext>
                </p:extLst>
              </p:nvPr>
            </p:nvGraphicFramePr>
            <p:xfrm>
              <a:off x="304800" y="1200150"/>
              <a:ext cx="2915920" cy="27432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47040"/>
                    <a:gridCol w="2468880"/>
                  </a:tblGrid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𝟑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𝟒</m:t>
                                    </m:r>
                                  </m:e>
                                </m:d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𝟖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𝟗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𝟔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𝟏𝟐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𝟏𝟏</m:t>
                                    </m:r>
                                  </m:e>
                                </m:d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𝟏𝟕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967257716"/>
                  </p:ext>
                </p:extLst>
              </p:nvPr>
            </p:nvGraphicFramePr>
            <p:xfrm>
              <a:off x="304800" y="1200150"/>
              <a:ext cx="2915920" cy="27432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47040"/>
                    <a:gridCol w="2468880"/>
                  </a:tblGrid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18025" t="-8667" r="-247" b="-200000"/>
                          </a:stretch>
                        </a:blipFill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18025" t="-108667" r="-247" b="-100000"/>
                          </a:stretch>
                        </a:blipFill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18025" t="-208667" r="-24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4107819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ADDING AND SUBTRACTING REAL NUMBERS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4596765" algn="l"/>
              </a:tabLst>
            </a:pPr>
            <a:r>
              <a:rPr lang="en-US" sz="2400" b="1" dirty="0">
                <a:solidFill>
                  <a:srgbClr val="0070C0"/>
                </a:solidFill>
              </a:rPr>
              <a:t>Sample Problem </a:t>
            </a:r>
            <a:r>
              <a:rPr lang="en-US" sz="2400" b="1" dirty="0" smtClean="0">
                <a:solidFill>
                  <a:srgbClr val="0070C0"/>
                </a:solidFill>
              </a:rPr>
              <a:t>4</a:t>
            </a:r>
            <a:r>
              <a:rPr lang="en-US" sz="2400" dirty="0" smtClean="0"/>
              <a:t>: </a:t>
            </a:r>
            <a:r>
              <a:rPr lang="en-US" sz="2400" dirty="0"/>
              <a:t>Evaluate each expression</a:t>
            </a:r>
            <a:r>
              <a:rPr lang="en-US" sz="2400" dirty="0" smtClean="0"/>
              <a:t>.</a:t>
            </a:r>
            <a:endParaRPr lang="en-US" sz="2400" dirty="0"/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4596765" algn="l"/>
              </a:tabLst>
            </a:pPr>
            <a:endParaRPr lang="en-US" sz="2400" dirty="0">
              <a:ea typeface="Calibri"/>
              <a:cs typeface="Times New Roman"/>
            </a:endParaRPr>
          </a:p>
        </p:txBody>
      </p:sp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5105400" y="2952750"/>
            <a:ext cx="914400" cy="4572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105400" y="2038350"/>
            <a:ext cx="914400" cy="4572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6477000" y="1144432"/>
            <a:ext cx="731520" cy="4572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15448770"/>
                  </p:ext>
                </p:extLst>
              </p:nvPr>
            </p:nvGraphicFramePr>
            <p:xfrm>
              <a:off x="304800" y="1200150"/>
              <a:ext cx="7325360" cy="27432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47040"/>
                    <a:gridCol w="2468880"/>
                    <a:gridCol w="1920240"/>
                    <a:gridCol w="1371600"/>
                    <a:gridCol w="1117600"/>
                  </a:tblGrid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𝟑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𝟒</m:t>
                                    </m:r>
                                  </m:e>
                                </m:d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𝟖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𝟑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𝟔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𝟕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𝟔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𝟏𝟑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𝟗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𝟔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𝟏𝟏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𝟔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𝟏𝟕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𝟏𝟐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𝟏𝟏</m:t>
                                    </m:r>
                                  </m:e>
                                </m:d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𝟏𝟕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=−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𝟐𝟑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𝟏𝟕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=−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Times New Roman"/>
                                    <a:cs typeface="Times New Roman"/>
                                  </a:rPr>
                                  <m:t>𝟔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115448770"/>
                  </p:ext>
                </p:extLst>
              </p:nvPr>
            </p:nvGraphicFramePr>
            <p:xfrm>
              <a:off x="304800" y="1200150"/>
              <a:ext cx="7325360" cy="27432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47040"/>
                    <a:gridCol w="2468880"/>
                    <a:gridCol w="1920240"/>
                    <a:gridCol w="1371600"/>
                    <a:gridCol w="1117600"/>
                  </a:tblGrid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18025" t="-8667" r="-178765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151266" t="-8667" r="-129114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352889" t="-8667" r="-81333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556831" t="-8667" b="-200000"/>
                          </a:stretch>
                        </a:blipFill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18025" t="-108667" r="-178765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151266" t="-108667" r="-129114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352889" t="-108667" r="-81333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18025" t="-208667" r="-178765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151266" t="-208667" r="-129114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352889" t="-208667" r="-81333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5394360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ADDING AND SUBTRACTING REAL NUMBERS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4596765" algn="l"/>
              </a:tabLst>
            </a:pPr>
            <a:r>
              <a:rPr lang="en-US" sz="2400" b="1" dirty="0" smtClean="0">
                <a:solidFill>
                  <a:srgbClr val="0070C0"/>
                </a:solidFill>
                <a:ea typeface="Calibri"/>
                <a:cs typeface="Times New Roman"/>
              </a:rPr>
              <a:t>Sample </a:t>
            </a:r>
            <a:r>
              <a:rPr lang="en-US" sz="2400" b="1" dirty="0">
                <a:solidFill>
                  <a:srgbClr val="0070C0"/>
                </a:solidFill>
                <a:ea typeface="Calibri"/>
                <a:cs typeface="Times New Roman"/>
              </a:rPr>
              <a:t>Problem 5</a:t>
            </a:r>
            <a:r>
              <a:rPr lang="en-US" sz="2400" dirty="0">
                <a:ea typeface="Calibri"/>
                <a:cs typeface="Times New Roman"/>
              </a:rPr>
              <a:t>: The average height of a NBA player is 79 inches while the height of an average man is 69 inches. What is the difference between their heights? </a:t>
            </a:r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4596765" algn="l"/>
              </a:tabLst>
            </a:pPr>
            <a:endParaRPr lang="en-US" sz="2400" dirty="0">
              <a:ea typeface="Calibri"/>
              <a:cs typeface="Times New Roman"/>
            </a:endParaRPr>
          </a:p>
        </p:txBody>
      </p:sp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907608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>
          <a:xfrm>
            <a:off x="3657600" y="2724150"/>
            <a:ext cx="1828800" cy="4572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ADDING AND SUBTRACTING REAL NUMBERS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</p:spPr>
            <p:txBody>
              <a:bodyPr>
                <a:normAutofit/>
              </a:bodyPr>
              <a:lstStyle/>
              <a:p>
                <a:pPr marL="0" marR="0" indent="0" algn="just">
                  <a:spcBef>
                    <a:spcPts val="0"/>
                  </a:spcBef>
                  <a:spcAft>
                    <a:spcPts val="600"/>
                  </a:spcAft>
                  <a:buNone/>
                  <a:tabLst>
                    <a:tab pos="4596765" algn="l"/>
                  </a:tabLst>
                </a:pPr>
                <a:r>
                  <a:rPr lang="en-US" sz="2400" b="1" dirty="0" smtClean="0">
                    <a:solidFill>
                      <a:srgbClr val="0070C0"/>
                    </a:solidFill>
                    <a:ea typeface="Calibri"/>
                    <a:cs typeface="Times New Roman"/>
                  </a:rPr>
                  <a:t>Sample </a:t>
                </a:r>
                <a:r>
                  <a:rPr lang="en-US" sz="2400" b="1" dirty="0">
                    <a:solidFill>
                      <a:srgbClr val="0070C0"/>
                    </a:solidFill>
                    <a:ea typeface="Calibri"/>
                    <a:cs typeface="Times New Roman"/>
                  </a:rPr>
                  <a:t>Problem 5</a:t>
                </a:r>
                <a:r>
                  <a:rPr lang="en-US" sz="2400" dirty="0">
                    <a:ea typeface="Calibri"/>
                    <a:cs typeface="Times New Roman"/>
                  </a:rPr>
                  <a:t>: The average height of a NBA player is 79 inches while the height of an average man is 69 inches. What is the difference between their heights? </a:t>
                </a:r>
                <a:endParaRPr lang="en-US" sz="2400" dirty="0" smtClean="0">
                  <a:ea typeface="Calibri"/>
                  <a:cs typeface="Times New Roman"/>
                </a:endParaRPr>
              </a:p>
              <a:p>
                <a:pPr marL="0" marR="0" indent="0" algn="just">
                  <a:spcBef>
                    <a:spcPts val="0"/>
                  </a:spcBef>
                  <a:spcAft>
                    <a:spcPts val="600"/>
                  </a:spcAft>
                  <a:buNone/>
                  <a:tabLst>
                    <a:tab pos="4596765" algn="l"/>
                  </a:tabLst>
                </a:pPr>
                <a:endParaRPr lang="en-US" sz="2400" dirty="0">
                  <a:ea typeface="Calibri"/>
                  <a:cs typeface="Times New Roman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/>
                        <m:t>=</m:t>
                      </m:r>
                      <m:r>
                        <a:rPr lang="en-US" sz="2400" b="1" i="1"/>
                        <m:t>𝟕𝟗</m:t>
                      </m:r>
                      <m:r>
                        <a:rPr lang="en-US" sz="2400" b="1" i="1"/>
                        <m:t>−</m:t>
                      </m:r>
                      <m:r>
                        <a:rPr lang="en-US" sz="2400" b="1" i="1"/>
                        <m:t>𝟔𝟗</m:t>
                      </m:r>
                    </m:oMath>
                  </m:oMathPara>
                </a14:m>
                <a:endParaRPr lang="en-US" sz="2400" dirty="0"/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/>
                        <m:t>=</m:t>
                      </m:r>
                      <m:r>
                        <a:rPr lang="en-US" sz="2400" b="1" i="1"/>
                        <m:t>𝟏𝟎</m:t>
                      </m:r>
                      <m:r>
                        <a:rPr lang="en-US" sz="2400" b="1" i="1"/>
                        <m:t> </m:t>
                      </m:r>
                      <m:r>
                        <a:rPr lang="en-US" sz="2400" b="1" i="1"/>
                        <m:t>𝒊𝒏𝒄𝒉𝒆𝒔</m:t>
                      </m:r>
                    </m:oMath>
                  </m:oMathPara>
                </a14:m>
                <a:endParaRPr lang="en-US" sz="2400" dirty="0"/>
              </a:p>
              <a:p>
                <a:pPr marL="0" marR="0" indent="0" algn="just">
                  <a:spcBef>
                    <a:spcPts val="0"/>
                  </a:spcBef>
                  <a:spcAft>
                    <a:spcPts val="600"/>
                  </a:spcAft>
                  <a:buNone/>
                  <a:tabLst>
                    <a:tab pos="4596765" algn="l"/>
                  </a:tabLst>
                </a:pPr>
                <a:endParaRPr lang="en-US" sz="2400" dirty="0">
                  <a:ea typeface="Calibri"/>
                  <a:cs typeface="Times New Roman"/>
                </a:endParaRPr>
              </a:p>
              <a:p>
                <a:pPr marL="0" marR="0" indent="0" algn="just">
                  <a:spcBef>
                    <a:spcPts val="0"/>
                  </a:spcBef>
                  <a:spcAft>
                    <a:spcPts val="600"/>
                  </a:spcAft>
                  <a:buNone/>
                  <a:tabLst>
                    <a:tab pos="4596765" algn="l"/>
                  </a:tabLst>
                </a:pPr>
                <a:endParaRPr lang="en-US" sz="2400" dirty="0">
                  <a:ea typeface="Calibri"/>
                  <a:cs typeface="Times New Roman"/>
                </a:endParaRPr>
              </a:p>
            </p:txBody>
          </p:sp>
        </mc:Choice>
        <mc:Fallback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  <a:blipFill rotWithShape="1">
                <a:blip r:embed="rId2"/>
                <a:stretch>
                  <a:fillRect l="-1123" t="-1185" r="-105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964348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ADDING AND SUBTRACTING REAL NUMBERS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Students will be able to:</a:t>
            </a:r>
          </a:p>
          <a:p>
            <a:pPr marL="0" indent="0" algn="ctr">
              <a:buNone/>
            </a:pPr>
            <a:r>
              <a:rPr lang="en-US" sz="2400" dirty="0"/>
              <a:t>add and subtract integers and rational numbers.</a:t>
            </a:r>
            <a:endParaRPr lang="en-US" sz="2400" dirty="0" smtClean="0"/>
          </a:p>
          <a:p>
            <a:pPr marL="0" indent="0">
              <a:buNone/>
            </a:pPr>
            <a:endParaRPr lang="en-US" sz="2400" dirty="0"/>
          </a:p>
          <a:p>
            <a:pPr marL="0" indent="0" algn="ctr">
              <a:buNone/>
            </a:pPr>
            <a:r>
              <a:rPr lang="en-US" sz="2400" b="1" dirty="0" smtClean="0">
                <a:solidFill>
                  <a:srgbClr val="0070C0"/>
                </a:solidFill>
              </a:rPr>
              <a:t>Key Vocabulary: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en-US" sz="2400" dirty="0" smtClean="0"/>
              <a:t>Rules of Addition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en-US" sz="2400" dirty="0" smtClean="0"/>
              <a:t>Rule of Subtraction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en-US" sz="2400" dirty="0" smtClean="0"/>
              <a:t>Opposites</a:t>
            </a:r>
          </a:p>
          <a:p>
            <a:pPr>
              <a:buFont typeface="Symbol" panose="05050102010706020507" pitchFamily="18" charset="2"/>
              <a:buChar char="·"/>
            </a:pPr>
            <a:r>
              <a:rPr lang="en-US" sz="2400" dirty="0" smtClean="0"/>
              <a:t>Additive Inverse</a:t>
            </a:r>
          </a:p>
        </p:txBody>
      </p:sp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270645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ADDING AND SUBTRACTING REAL NUMBERS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r>
              <a:rPr lang="en-US" sz="2400" dirty="0"/>
              <a:t>We can use a number line to add any real numbers.</a:t>
            </a:r>
          </a:p>
          <a:p>
            <a:pPr lvl="0"/>
            <a:r>
              <a:rPr lang="en-US" sz="2400" dirty="0"/>
              <a:t>Adding a positive number by moving to the right.</a:t>
            </a:r>
          </a:p>
          <a:p>
            <a:pPr lvl="0"/>
            <a:r>
              <a:rPr lang="en-US" sz="2400" dirty="0"/>
              <a:t>Adding a negative number by moving to left.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4" name="Group 3"/>
          <p:cNvGrpSpPr/>
          <p:nvPr/>
        </p:nvGrpSpPr>
        <p:grpSpPr>
          <a:xfrm>
            <a:off x="914400" y="2605988"/>
            <a:ext cx="7315200" cy="1327838"/>
            <a:chOff x="914400" y="2605988"/>
            <a:chExt cx="7315200" cy="1327838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914400" y="2768613"/>
              <a:ext cx="7313292" cy="0"/>
            </a:xfrm>
            <a:prstGeom prst="line">
              <a:avLst/>
            </a:prstGeom>
            <a:ln w="28575">
              <a:solidFill>
                <a:srgbClr val="0070C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>
              <a:off x="1427708" y="2605988"/>
              <a:ext cx="0" cy="34809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Straight Connector 14"/>
            <p:cNvCxnSpPr/>
            <p:nvPr/>
          </p:nvCxnSpPr>
          <p:spPr>
            <a:xfrm>
              <a:off x="1778940" y="2605988"/>
              <a:ext cx="0" cy="34809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>
              <a:off x="2127192" y="2605988"/>
              <a:ext cx="0" cy="34809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>
              <a:off x="2472378" y="2605988"/>
              <a:ext cx="0" cy="34809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2823049" y="2605988"/>
              <a:ext cx="0" cy="34809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3171301" y="2605988"/>
              <a:ext cx="0" cy="34809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>
              <a:off x="3518905" y="2605988"/>
              <a:ext cx="0" cy="34809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>
              <a:off x="3867157" y="2605988"/>
              <a:ext cx="0" cy="34809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4215971" y="2605988"/>
              <a:ext cx="0" cy="34809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/>
            <p:cNvCxnSpPr/>
            <p:nvPr/>
          </p:nvCxnSpPr>
          <p:spPr>
            <a:xfrm>
              <a:off x="4563014" y="2605988"/>
              <a:ext cx="0" cy="34809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4" name="Straight Connector 23"/>
            <p:cNvCxnSpPr/>
            <p:nvPr/>
          </p:nvCxnSpPr>
          <p:spPr>
            <a:xfrm>
              <a:off x="4911266" y="2605988"/>
              <a:ext cx="0" cy="34809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5" name="Straight Connector 24"/>
            <p:cNvCxnSpPr/>
            <p:nvPr/>
          </p:nvCxnSpPr>
          <p:spPr>
            <a:xfrm>
              <a:off x="5258282" y="2605988"/>
              <a:ext cx="0" cy="34809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6" name="Straight Connector 25"/>
            <p:cNvCxnSpPr/>
            <p:nvPr/>
          </p:nvCxnSpPr>
          <p:spPr>
            <a:xfrm>
              <a:off x="5606534" y="2605988"/>
              <a:ext cx="0" cy="34809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" name="Straight Connector 26"/>
            <p:cNvCxnSpPr/>
            <p:nvPr/>
          </p:nvCxnSpPr>
          <p:spPr>
            <a:xfrm>
              <a:off x="5954786" y="2605988"/>
              <a:ext cx="0" cy="34809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" name="Straight Connector 27"/>
            <p:cNvCxnSpPr/>
            <p:nvPr/>
          </p:nvCxnSpPr>
          <p:spPr>
            <a:xfrm>
              <a:off x="6301829" y="2605988"/>
              <a:ext cx="0" cy="34809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/>
            <p:cNvCxnSpPr/>
            <p:nvPr/>
          </p:nvCxnSpPr>
          <p:spPr>
            <a:xfrm>
              <a:off x="6650081" y="2605988"/>
              <a:ext cx="0" cy="34809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0" name="Straight Connector 29"/>
            <p:cNvCxnSpPr/>
            <p:nvPr/>
          </p:nvCxnSpPr>
          <p:spPr>
            <a:xfrm>
              <a:off x="7001960" y="2605988"/>
              <a:ext cx="0" cy="34809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/>
            <p:cNvCxnSpPr/>
            <p:nvPr/>
          </p:nvCxnSpPr>
          <p:spPr>
            <a:xfrm>
              <a:off x="7350212" y="2605988"/>
              <a:ext cx="0" cy="34809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/>
            <p:cNvCxnSpPr/>
            <p:nvPr/>
          </p:nvCxnSpPr>
          <p:spPr>
            <a:xfrm>
              <a:off x="7694837" y="2605988"/>
              <a:ext cx="0" cy="348091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" name="Text Box 225"/>
            <p:cNvSpPr txBox="1"/>
            <p:nvPr/>
          </p:nvSpPr>
          <p:spPr>
            <a:xfrm>
              <a:off x="4510485" y="2957035"/>
              <a:ext cx="122130" cy="34809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0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4" name="Text Box 225"/>
            <p:cNvSpPr txBox="1"/>
            <p:nvPr/>
          </p:nvSpPr>
          <p:spPr>
            <a:xfrm>
              <a:off x="4853222" y="2956980"/>
              <a:ext cx="122130" cy="34809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7030A0"/>
                  </a:solidFill>
                  <a:effectLst/>
                  <a:latin typeface="Times New Roman"/>
                  <a:ea typeface="Calibri"/>
                </a:rPr>
                <a:t>1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5" name="Text Box 225"/>
            <p:cNvSpPr txBox="1"/>
            <p:nvPr/>
          </p:nvSpPr>
          <p:spPr>
            <a:xfrm>
              <a:off x="5206621" y="2956787"/>
              <a:ext cx="122130" cy="34809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7030A0"/>
                  </a:solidFill>
                  <a:effectLst/>
                  <a:latin typeface="Times New Roman"/>
                  <a:ea typeface="Calibri"/>
                </a:rPr>
                <a:t>2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6" name="Text Box 225"/>
            <p:cNvSpPr txBox="1"/>
            <p:nvPr/>
          </p:nvSpPr>
          <p:spPr>
            <a:xfrm>
              <a:off x="5552192" y="2956787"/>
              <a:ext cx="122130" cy="34809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7030A0"/>
                  </a:solidFill>
                  <a:effectLst/>
                  <a:latin typeface="Times New Roman"/>
                  <a:ea typeface="Calibri"/>
                </a:rPr>
                <a:t>3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7" name="Text Box 225"/>
            <p:cNvSpPr txBox="1"/>
            <p:nvPr/>
          </p:nvSpPr>
          <p:spPr>
            <a:xfrm>
              <a:off x="5902788" y="2956980"/>
              <a:ext cx="122130" cy="34809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7030A0"/>
                  </a:solidFill>
                  <a:effectLst/>
                  <a:latin typeface="Times New Roman"/>
                  <a:ea typeface="Calibri"/>
                </a:rPr>
                <a:t>4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8" name="Text Box 225"/>
            <p:cNvSpPr txBox="1"/>
            <p:nvPr/>
          </p:nvSpPr>
          <p:spPr>
            <a:xfrm>
              <a:off x="6248622" y="2957705"/>
              <a:ext cx="122130" cy="34809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7030A0"/>
                  </a:solidFill>
                  <a:effectLst/>
                  <a:latin typeface="Times New Roman"/>
                  <a:ea typeface="Calibri"/>
                </a:rPr>
                <a:t>5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9" name="Text Box 225"/>
            <p:cNvSpPr txBox="1"/>
            <p:nvPr/>
          </p:nvSpPr>
          <p:spPr>
            <a:xfrm>
              <a:off x="6599397" y="2958592"/>
              <a:ext cx="122130" cy="34809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7030A0"/>
                  </a:solidFill>
                  <a:effectLst/>
                  <a:latin typeface="Times New Roman"/>
                  <a:ea typeface="Calibri"/>
                </a:rPr>
                <a:t>6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0" name="Text Box 225"/>
            <p:cNvSpPr txBox="1"/>
            <p:nvPr/>
          </p:nvSpPr>
          <p:spPr>
            <a:xfrm>
              <a:off x="6947995" y="2957444"/>
              <a:ext cx="122130" cy="34809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7030A0"/>
                  </a:solidFill>
                  <a:effectLst/>
                  <a:latin typeface="Times New Roman"/>
                  <a:ea typeface="Calibri"/>
                </a:rPr>
                <a:t>7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1" name="Text Box 225"/>
            <p:cNvSpPr txBox="1"/>
            <p:nvPr/>
          </p:nvSpPr>
          <p:spPr>
            <a:xfrm>
              <a:off x="7297342" y="2956913"/>
              <a:ext cx="122130" cy="34809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7030A0"/>
                  </a:solidFill>
                  <a:effectLst/>
                  <a:latin typeface="Times New Roman"/>
                  <a:ea typeface="Calibri"/>
                </a:rPr>
                <a:t>8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2" name="Text Box 225"/>
            <p:cNvSpPr txBox="1"/>
            <p:nvPr/>
          </p:nvSpPr>
          <p:spPr>
            <a:xfrm>
              <a:off x="7644471" y="2957583"/>
              <a:ext cx="122130" cy="34809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7030A0"/>
                  </a:solidFill>
                  <a:effectLst/>
                  <a:latin typeface="Times New Roman"/>
                  <a:ea typeface="Calibri"/>
                </a:rPr>
                <a:t>9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3" name="Text Box 225"/>
            <p:cNvSpPr txBox="1"/>
            <p:nvPr/>
          </p:nvSpPr>
          <p:spPr>
            <a:xfrm>
              <a:off x="4123871" y="2959117"/>
              <a:ext cx="193473" cy="34809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FF0000"/>
                  </a:solidFill>
                  <a:effectLst/>
                  <a:latin typeface="Times New Roman"/>
                  <a:ea typeface="Calibri"/>
                </a:rPr>
                <a:t>-1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4" name="Text Box 225"/>
            <p:cNvSpPr txBox="1"/>
            <p:nvPr/>
          </p:nvSpPr>
          <p:spPr>
            <a:xfrm>
              <a:off x="3775699" y="2959117"/>
              <a:ext cx="193473" cy="34809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FF0000"/>
                  </a:solidFill>
                  <a:effectLst/>
                  <a:latin typeface="Times New Roman"/>
                  <a:ea typeface="Calibri"/>
                </a:rPr>
                <a:t>-2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5" name="Text Box 225"/>
            <p:cNvSpPr txBox="1"/>
            <p:nvPr/>
          </p:nvSpPr>
          <p:spPr>
            <a:xfrm>
              <a:off x="3429976" y="2957705"/>
              <a:ext cx="193473" cy="34809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FF0000"/>
                  </a:solidFill>
                  <a:effectLst/>
                  <a:latin typeface="Times New Roman"/>
                  <a:ea typeface="Calibri"/>
                </a:rPr>
                <a:t>-3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6" name="Text Box 225"/>
            <p:cNvSpPr txBox="1"/>
            <p:nvPr/>
          </p:nvSpPr>
          <p:spPr>
            <a:xfrm>
              <a:off x="3079511" y="2959467"/>
              <a:ext cx="193473" cy="34809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FF0000"/>
                  </a:solidFill>
                  <a:effectLst/>
                  <a:latin typeface="Times New Roman"/>
                  <a:ea typeface="Calibri"/>
                </a:rPr>
                <a:t>-4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7" name="Text Box 225"/>
            <p:cNvSpPr txBox="1"/>
            <p:nvPr/>
          </p:nvSpPr>
          <p:spPr>
            <a:xfrm>
              <a:off x="2732469" y="2957705"/>
              <a:ext cx="193473" cy="34809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FF0000"/>
                  </a:solidFill>
                  <a:effectLst/>
                  <a:latin typeface="Times New Roman"/>
                  <a:ea typeface="Calibri"/>
                </a:rPr>
                <a:t>-5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8" name="Text Box 225"/>
            <p:cNvSpPr txBox="1"/>
            <p:nvPr/>
          </p:nvSpPr>
          <p:spPr>
            <a:xfrm>
              <a:off x="2383643" y="2957931"/>
              <a:ext cx="193473" cy="34809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FF0000"/>
                  </a:solidFill>
                  <a:effectLst/>
                  <a:latin typeface="Times New Roman"/>
                  <a:ea typeface="Calibri"/>
                </a:rPr>
                <a:t>-6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49" name="Text Box 225"/>
            <p:cNvSpPr txBox="1"/>
            <p:nvPr/>
          </p:nvSpPr>
          <p:spPr>
            <a:xfrm>
              <a:off x="2037023" y="2956578"/>
              <a:ext cx="193473" cy="34809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FF0000"/>
                  </a:solidFill>
                  <a:effectLst/>
                  <a:latin typeface="Times New Roman"/>
                  <a:ea typeface="Calibri"/>
                </a:rPr>
                <a:t>-7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0" name="Text Box 225"/>
            <p:cNvSpPr txBox="1"/>
            <p:nvPr/>
          </p:nvSpPr>
          <p:spPr>
            <a:xfrm>
              <a:off x="1689457" y="2957705"/>
              <a:ext cx="193473" cy="34809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FF0000"/>
                  </a:solidFill>
                  <a:effectLst/>
                  <a:latin typeface="Times New Roman"/>
                  <a:ea typeface="Calibri"/>
                </a:rPr>
                <a:t>-8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51" name="Text Box 225"/>
            <p:cNvSpPr txBox="1"/>
            <p:nvPr/>
          </p:nvSpPr>
          <p:spPr>
            <a:xfrm>
              <a:off x="1337015" y="2957488"/>
              <a:ext cx="193473" cy="34809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FF0000"/>
                  </a:solidFill>
                  <a:effectLst/>
                  <a:latin typeface="Times New Roman"/>
                  <a:ea typeface="Calibri"/>
                </a:rPr>
                <a:t>-9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  <p:cxnSp>
          <p:nvCxnSpPr>
            <p:cNvPr id="8" name="Straight Connector 7"/>
            <p:cNvCxnSpPr/>
            <p:nvPr/>
          </p:nvCxnSpPr>
          <p:spPr>
            <a:xfrm>
              <a:off x="4572954" y="3712657"/>
              <a:ext cx="3656646" cy="0"/>
            </a:xfrm>
            <a:prstGeom prst="line">
              <a:avLst/>
            </a:prstGeom>
            <a:ln>
              <a:solidFill>
                <a:srgbClr val="7030A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917934" y="3712657"/>
              <a:ext cx="3656646" cy="0"/>
            </a:xfrm>
            <a:prstGeom prst="line">
              <a:avLst/>
            </a:prstGeom>
            <a:ln>
              <a:solidFill>
                <a:srgbClr val="FF0000"/>
              </a:solidFill>
              <a:headEnd type="triangle" w="med" len="med"/>
              <a:tailEnd type="non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4556440" y="3237645"/>
              <a:ext cx="0" cy="696181"/>
            </a:xfrm>
            <a:prstGeom prst="line">
              <a:avLst/>
            </a:prstGeom>
            <a:ln w="12700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1" name="Text Box 225"/>
            <p:cNvSpPr txBox="1"/>
            <p:nvPr/>
          </p:nvSpPr>
          <p:spPr>
            <a:xfrm>
              <a:off x="1919079" y="3365013"/>
              <a:ext cx="2309588" cy="34809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 dirty="0">
                  <a:solidFill>
                    <a:srgbClr val="FF0000"/>
                  </a:solidFill>
                  <a:effectLst/>
                  <a:latin typeface="Times New Roman"/>
                  <a:ea typeface="Calibri"/>
                </a:rPr>
                <a:t>Negative Numbers</a:t>
              </a:r>
              <a:endParaRPr lang="en-US" sz="1600" dirty="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12" name="Text Box 225"/>
            <p:cNvSpPr txBox="1"/>
            <p:nvPr/>
          </p:nvSpPr>
          <p:spPr>
            <a:xfrm>
              <a:off x="4916712" y="3365013"/>
              <a:ext cx="2197132" cy="34809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600" b="1">
                  <a:solidFill>
                    <a:srgbClr val="7030A0"/>
                  </a:solidFill>
                  <a:effectLst/>
                  <a:latin typeface="Times New Roman"/>
                  <a:ea typeface="Calibri"/>
                </a:rPr>
                <a:t>Positive Numbers</a:t>
              </a:r>
              <a:endParaRPr lang="en-US" sz="1600">
                <a:effectLst/>
                <a:latin typeface="Times New Roman"/>
                <a:ea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1094770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ADDING AND SUBTRACTING REAL NUMBERS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Sample Problem 1</a:t>
            </a:r>
            <a:r>
              <a:rPr lang="en-US" sz="2400" dirty="0"/>
              <a:t>: Use a number line to find the sum. 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8" name="Table 13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96515672"/>
                  </p:ext>
                </p:extLst>
              </p:nvPr>
            </p:nvGraphicFramePr>
            <p:xfrm>
              <a:off x="304800" y="1200150"/>
              <a:ext cx="2269078" cy="3394074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92554"/>
                    <a:gridCol w="1776524"/>
                  </a:tblGrid>
                  <a:tr h="1131358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7677" marR="17677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𝟔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𝟗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7677" marR="17677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1131358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7677" marR="17677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𝟕</m:t>
                                    </m:r>
                                  </m:e>
                                </m:d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7677" marR="17677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1131358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7677" marR="17677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𝟑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𝟖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7677" marR="17677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38" name="Table 13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2796515672"/>
                  </p:ext>
                </p:extLst>
              </p:nvPr>
            </p:nvGraphicFramePr>
            <p:xfrm>
              <a:off x="304800" y="1200150"/>
              <a:ext cx="2269078" cy="3394074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92554"/>
                    <a:gridCol w="1776524"/>
                  </a:tblGrid>
                  <a:tr h="1131358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7677" marR="17677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7677" marR="17677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27835" t="-6989" r="-344" b="-199462"/>
                          </a:stretch>
                        </a:blipFill>
                      </a:tcPr>
                    </a:tc>
                  </a:tr>
                  <a:tr h="1131358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7677" marR="17677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7677" marR="17677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27835" t="-107568" r="-344" b="-100541"/>
                          </a:stretch>
                        </a:blipFill>
                      </a:tcPr>
                    </a:tc>
                  </a:tr>
                  <a:tr h="1131358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7677" marR="17677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7677" marR="17677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27835" t="-206452" r="-344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grpSp>
        <p:nvGrpSpPr>
          <p:cNvPr id="311" name="Group 310"/>
          <p:cNvGrpSpPr>
            <a:grpSpLocks noChangeAspect="1"/>
          </p:cNvGrpSpPr>
          <p:nvPr/>
        </p:nvGrpSpPr>
        <p:grpSpPr>
          <a:xfrm>
            <a:off x="1482745" y="1667693"/>
            <a:ext cx="7315200" cy="702079"/>
            <a:chOff x="2640615" y="1583172"/>
            <a:chExt cx="5486400" cy="526559"/>
          </a:xfrm>
        </p:grpSpPr>
        <p:cxnSp>
          <p:nvCxnSpPr>
            <p:cNvPr id="272" name="Straight Connector 271"/>
            <p:cNvCxnSpPr/>
            <p:nvPr/>
          </p:nvCxnSpPr>
          <p:spPr>
            <a:xfrm>
              <a:off x="2640615" y="1705229"/>
              <a:ext cx="5486400" cy="0"/>
            </a:xfrm>
            <a:prstGeom prst="line">
              <a:avLst/>
            </a:prstGeom>
            <a:ln w="28575">
              <a:solidFill>
                <a:srgbClr val="0070C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/>
            <p:cNvCxnSpPr/>
            <p:nvPr/>
          </p:nvCxnSpPr>
          <p:spPr>
            <a:xfrm>
              <a:off x="3025696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Connector 273"/>
            <p:cNvCxnSpPr/>
            <p:nvPr/>
          </p:nvCxnSpPr>
          <p:spPr>
            <a:xfrm>
              <a:off x="3289189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Connector 274"/>
            <p:cNvCxnSpPr/>
            <p:nvPr/>
          </p:nvCxnSpPr>
          <p:spPr>
            <a:xfrm>
              <a:off x="3550446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Straight Connector 275"/>
            <p:cNvCxnSpPr/>
            <p:nvPr/>
          </p:nvCxnSpPr>
          <p:spPr>
            <a:xfrm>
              <a:off x="3809404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Straight Connector 276"/>
            <p:cNvCxnSpPr/>
            <p:nvPr/>
          </p:nvCxnSpPr>
          <p:spPr>
            <a:xfrm>
              <a:off x="4072475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>
              <a:off x="4333732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Straight Connector 278"/>
            <p:cNvCxnSpPr/>
            <p:nvPr/>
          </p:nvCxnSpPr>
          <p:spPr>
            <a:xfrm>
              <a:off x="4594504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Straight Connector 279"/>
            <p:cNvCxnSpPr/>
            <p:nvPr/>
          </p:nvCxnSpPr>
          <p:spPr>
            <a:xfrm>
              <a:off x="4855761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Straight Connector 280"/>
            <p:cNvCxnSpPr/>
            <p:nvPr/>
          </p:nvCxnSpPr>
          <p:spPr>
            <a:xfrm>
              <a:off x="5117439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Straight Connector 281"/>
            <p:cNvCxnSpPr/>
            <p:nvPr/>
          </p:nvCxnSpPr>
          <p:spPr>
            <a:xfrm>
              <a:off x="5377789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>
              <a:off x="5639046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283"/>
            <p:cNvCxnSpPr/>
            <p:nvPr/>
          </p:nvCxnSpPr>
          <p:spPr>
            <a:xfrm>
              <a:off x="5899376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Connector 284"/>
            <p:cNvCxnSpPr/>
            <p:nvPr/>
          </p:nvCxnSpPr>
          <p:spPr>
            <a:xfrm>
              <a:off x="6160634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Connector 285"/>
            <p:cNvCxnSpPr/>
            <p:nvPr/>
          </p:nvCxnSpPr>
          <p:spPr>
            <a:xfrm>
              <a:off x="6421891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/>
            <p:cNvCxnSpPr/>
            <p:nvPr/>
          </p:nvCxnSpPr>
          <p:spPr>
            <a:xfrm>
              <a:off x="6682241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Straight Connector 287"/>
            <p:cNvCxnSpPr/>
            <p:nvPr/>
          </p:nvCxnSpPr>
          <p:spPr>
            <a:xfrm>
              <a:off x="6943498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>
              <a:off x="7207476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/>
            <p:cNvCxnSpPr/>
            <p:nvPr/>
          </p:nvCxnSpPr>
          <p:spPr>
            <a:xfrm>
              <a:off x="7468734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/>
            <p:cNvCxnSpPr/>
            <p:nvPr/>
          </p:nvCxnSpPr>
          <p:spPr>
            <a:xfrm>
              <a:off x="7727269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2" name="Text Box 225"/>
            <p:cNvSpPr txBox="1"/>
            <p:nvPr/>
          </p:nvSpPr>
          <p:spPr>
            <a:xfrm>
              <a:off x="5338382" y="1846648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0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93" name="Text Box 225"/>
            <p:cNvSpPr txBox="1"/>
            <p:nvPr/>
          </p:nvSpPr>
          <p:spPr>
            <a:xfrm>
              <a:off x="5595502" y="1846607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1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94" name="Text Box 225"/>
            <p:cNvSpPr txBox="1"/>
            <p:nvPr/>
          </p:nvSpPr>
          <p:spPr>
            <a:xfrm>
              <a:off x="5860621" y="1846462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2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95" name="Text Box 225"/>
            <p:cNvSpPr txBox="1"/>
            <p:nvPr/>
          </p:nvSpPr>
          <p:spPr>
            <a:xfrm>
              <a:off x="6119866" y="1846462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3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96" name="Text Box 225"/>
            <p:cNvSpPr txBox="1"/>
            <p:nvPr/>
          </p:nvSpPr>
          <p:spPr>
            <a:xfrm>
              <a:off x="6382882" y="1846607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4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97" name="Text Box 225"/>
            <p:cNvSpPr txBox="1"/>
            <p:nvPr/>
          </p:nvSpPr>
          <p:spPr>
            <a:xfrm>
              <a:off x="6642325" y="1847151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5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98" name="Text Box 225"/>
            <p:cNvSpPr txBox="1"/>
            <p:nvPr/>
          </p:nvSpPr>
          <p:spPr>
            <a:xfrm>
              <a:off x="6905475" y="1847817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6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99" name="Text Box 225"/>
            <p:cNvSpPr txBox="1"/>
            <p:nvPr/>
          </p:nvSpPr>
          <p:spPr>
            <a:xfrm>
              <a:off x="7166992" y="1846955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7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00" name="Text Box 225"/>
            <p:cNvSpPr txBox="1"/>
            <p:nvPr/>
          </p:nvSpPr>
          <p:spPr>
            <a:xfrm>
              <a:off x="7429071" y="1846557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8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01" name="Text Box 225"/>
            <p:cNvSpPr txBox="1"/>
            <p:nvPr/>
          </p:nvSpPr>
          <p:spPr>
            <a:xfrm>
              <a:off x="7689485" y="1847059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9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02" name="Text Box 225"/>
            <p:cNvSpPr txBox="1"/>
            <p:nvPr/>
          </p:nvSpPr>
          <p:spPr>
            <a:xfrm>
              <a:off x="5048346" y="1848211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-1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03" name="Text Box 225"/>
            <p:cNvSpPr txBox="1"/>
            <p:nvPr/>
          </p:nvSpPr>
          <p:spPr>
            <a:xfrm>
              <a:off x="4787149" y="1848211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-2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04" name="Text Box 225"/>
            <p:cNvSpPr txBox="1"/>
            <p:nvPr/>
          </p:nvSpPr>
          <p:spPr>
            <a:xfrm>
              <a:off x="4527789" y="1847151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-3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05" name="Text Box 225"/>
            <p:cNvSpPr txBox="1"/>
            <p:nvPr/>
          </p:nvSpPr>
          <p:spPr>
            <a:xfrm>
              <a:off x="4264872" y="1848474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-4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06" name="Text Box 225"/>
            <p:cNvSpPr txBox="1"/>
            <p:nvPr/>
          </p:nvSpPr>
          <p:spPr>
            <a:xfrm>
              <a:off x="4004522" y="1847151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-5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07" name="Text Box 225"/>
            <p:cNvSpPr txBox="1"/>
            <p:nvPr/>
          </p:nvSpPr>
          <p:spPr>
            <a:xfrm>
              <a:off x="3742835" y="1847321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-6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08" name="Text Box 225"/>
            <p:cNvSpPr txBox="1"/>
            <p:nvPr/>
          </p:nvSpPr>
          <p:spPr>
            <a:xfrm>
              <a:off x="3482802" y="1846305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-7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09" name="Text Box 225"/>
            <p:cNvSpPr txBox="1"/>
            <p:nvPr/>
          </p:nvSpPr>
          <p:spPr>
            <a:xfrm>
              <a:off x="3222059" y="1847151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-8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10" name="Text Box 225"/>
            <p:cNvSpPr txBox="1"/>
            <p:nvPr/>
          </p:nvSpPr>
          <p:spPr>
            <a:xfrm>
              <a:off x="2957659" y="1846988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-9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</p:grpSp>
      <p:grpSp>
        <p:nvGrpSpPr>
          <p:cNvPr id="312" name="Group 311"/>
          <p:cNvGrpSpPr>
            <a:grpSpLocks noChangeAspect="1"/>
          </p:cNvGrpSpPr>
          <p:nvPr/>
        </p:nvGrpSpPr>
        <p:grpSpPr>
          <a:xfrm>
            <a:off x="1474710" y="2800350"/>
            <a:ext cx="7315200" cy="702079"/>
            <a:chOff x="2640615" y="1583172"/>
            <a:chExt cx="5486400" cy="526559"/>
          </a:xfrm>
        </p:grpSpPr>
        <p:cxnSp>
          <p:nvCxnSpPr>
            <p:cNvPr id="313" name="Straight Connector 312"/>
            <p:cNvCxnSpPr/>
            <p:nvPr/>
          </p:nvCxnSpPr>
          <p:spPr>
            <a:xfrm>
              <a:off x="2640615" y="1705229"/>
              <a:ext cx="5486400" cy="0"/>
            </a:xfrm>
            <a:prstGeom prst="line">
              <a:avLst/>
            </a:prstGeom>
            <a:ln w="28575">
              <a:solidFill>
                <a:srgbClr val="0070C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Straight Connector 313"/>
            <p:cNvCxnSpPr/>
            <p:nvPr/>
          </p:nvCxnSpPr>
          <p:spPr>
            <a:xfrm>
              <a:off x="3025696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Straight Connector 314"/>
            <p:cNvCxnSpPr/>
            <p:nvPr/>
          </p:nvCxnSpPr>
          <p:spPr>
            <a:xfrm>
              <a:off x="3289189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Straight Connector 315"/>
            <p:cNvCxnSpPr/>
            <p:nvPr/>
          </p:nvCxnSpPr>
          <p:spPr>
            <a:xfrm>
              <a:off x="3550446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Straight Connector 316"/>
            <p:cNvCxnSpPr/>
            <p:nvPr/>
          </p:nvCxnSpPr>
          <p:spPr>
            <a:xfrm>
              <a:off x="3809404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Straight Connector 317"/>
            <p:cNvCxnSpPr/>
            <p:nvPr/>
          </p:nvCxnSpPr>
          <p:spPr>
            <a:xfrm>
              <a:off x="4072475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Straight Connector 318"/>
            <p:cNvCxnSpPr/>
            <p:nvPr/>
          </p:nvCxnSpPr>
          <p:spPr>
            <a:xfrm>
              <a:off x="4333732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Straight Connector 319"/>
            <p:cNvCxnSpPr/>
            <p:nvPr/>
          </p:nvCxnSpPr>
          <p:spPr>
            <a:xfrm>
              <a:off x="4594504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Straight Connector 320"/>
            <p:cNvCxnSpPr/>
            <p:nvPr/>
          </p:nvCxnSpPr>
          <p:spPr>
            <a:xfrm>
              <a:off x="4855761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Straight Connector 321"/>
            <p:cNvCxnSpPr/>
            <p:nvPr/>
          </p:nvCxnSpPr>
          <p:spPr>
            <a:xfrm>
              <a:off x="5117439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Straight Connector 322"/>
            <p:cNvCxnSpPr/>
            <p:nvPr/>
          </p:nvCxnSpPr>
          <p:spPr>
            <a:xfrm>
              <a:off x="5377789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Straight Connector 323"/>
            <p:cNvCxnSpPr/>
            <p:nvPr/>
          </p:nvCxnSpPr>
          <p:spPr>
            <a:xfrm>
              <a:off x="5639046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Straight Connector 324"/>
            <p:cNvCxnSpPr/>
            <p:nvPr/>
          </p:nvCxnSpPr>
          <p:spPr>
            <a:xfrm>
              <a:off x="5899376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/>
            <p:cNvCxnSpPr/>
            <p:nvPr/>
          </p:nvCxnSpPr>
          <p:spPr>
            <a:xfrm>
              <a:off x="6160634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Straight Connector 326"/>
            <p:cNvCxnSpPr/>
            <p:nvPr/>
          </p:nvCxnSpPr>
          <p:spPr>
            <a:xfrm>
              <a:off x="6421891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Straight Connector 327"/>
            <p:cNvCxnSpPr/>
            <p:nvPr/>
          </p:nvCxnSpPr>
          <p:spPr>
            <a:xfrm>
              <a:off x="6682241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Straight Connector 328"/>
            <p:cNvCxnSpPr/>
            <p:nvPr/>
          </p:nvCxnSpPr>
          <p:spPr>
            <a:xfrm>
              <a:off x="6943498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Connector 329"/>
            <p:cNvCxnSpPr/>
            <p:nvPr/>
          </p:nvCxnSpPr>
          <p:spPr>
            <a:xfrm>
              <a:off x="7207476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Connector 330"/>
            <p:cNvCxnSpPr/>
            <p:nvPr/>
          </p:nvCxnSpPr>
          <p:spPr>
            <a:xfrm>
              <a:off x="7468734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/>
            <p:cNvCxnSpPr/>
            <p:nvPr/>
          </p:nvCxnSpPr>
          <p:spPr>
            <a:xfrm>
              <a:off x="7727269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3" name="Text Box 225"/>
            <p:cNvSpPr txBox="1"/>
            <p:nvPr/>
          </p:nvSpPr>
          <p:spPr>
            <a:xfrm>
              <a:off x="5338382" y="1846648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0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34" name="Text Box 225"/>
            <p:cNvSpPr txBox="1"/>
            <p:nvPr/>
          </p:nvSpPr>
          <p:spPr>
            <a:xfrm>
              <a:off x="5595502" y="1846607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1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35" name="Text Box 225"/>
            <p:cNvSpPr txBox="1"/>
            <p:nvPr/>
          </p:nvSpPr>
          <p:spPr>
            <a:xfrm>
              <a:off x="5860621" y="1846462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2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36" name="Text Box 225"/>
            <p:cNvSpPr txBox="1"/>
            <p:nvPr/>
          </p:nvSpPr>
          <p:spPr>
            <a:xfrm>
              <a:off x="6119866" y="1846462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3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37" name="Text Box 225"/>
            <p:cNvSpPr txBox="1"/>
            <p:nvPr/>
          </p:nvSpPr>
          <p:spPr>
            <a:xfrm>
              <a:off x="6382882" y="1846607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4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38" name="Text Box 225"/>
            <p:cNvSpPr txBox="1"/>
            <p:nvPr/>
          </p:nvSpPr>
          <p:spPr>
            <a:xfrm>
              <a:off x="6642325" y="1847151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5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39" name="Text Box 225"/>
            <p:cNvSpPr txBox="1"/>
            <p:nvPr/>
          </p:nvSpPr>
          <p:spPr>
            <a:xfrm>
              <a:off x="6905475" y="1847817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6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40" name="Text Box 225"/>
            <p:cNvSpPr txBox="1"/>
            <p:nvPr/>
          </p:nvSpPr>
          <p:spPr>
            <a:xfrm>
              <a:off x="7166992" y="1846955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7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41" name="Text Box 225"/>
            <p:cNvSpPr txBox="1"/>
            <p:nvPr/>
          </p:nvSpPr>
          <p:spPr>
            <a:xfrm>
              <a:off x="7429071" y="1846557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8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42" name="Text Box 225"/>
            <p:cNvSpPr txBox="1"/>
            <p:nvPr/>
          </p:nvSpPr>
          <p:spPr>
            <a:xfrm>
              <a:off x="7689485" y="1847059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9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43" name="Text Box 225"/>
            <p:cNvSpPr txBox="1"/>
            <p:nvPr/>
          </p:nvSpPr>
          <p:spPr>
            <a:xfrm>
              <a:off x="5048346" y="1848211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-1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44" name="Text Box 225"/>
            <p:cNvSpPr txBox="1"/>
            <p:nvPr/>
          </p:nvSpPr>
          <p:spPr>
            <a:xfrm>
              <a:off x="4787149" y="1848211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-2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45" name="Text Box 225"/>
            <p:cNvSpPr txBox="1"/>
            <p:nvPr/>
          </p:nvSpPr>
          <p:spPr>
            <a:xfrm>
              <a:off x="4527789" y="1847151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-3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46" name="Text Box 225"/>
            <p:cNvSpPr txBox="1"/>
            <p:nvPr/>
          </p:nvSpPr>
          <p:spPr>
            <a:xfrm>
              <a:off x="4264872" y="1848474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-4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47" name="Text Box 225"/>
            <p:cNvSpPr txBox="1"/>
            <p:nvPr/>
          </p:nvSpPr>
          <p:spPr>
            <a:xfrm>
              <a:off x="4004522" y="1847151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-5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48" name="Text Box 225"/>
            <p:cNvSpPr txBox="1"/>
            <p:nvPr/>
          </p:nvSpPr>
          <p:spPr>
            <a:xfrm>
              <a:off x="3742835" y="1847321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-6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49" name="Text Box 225"/>
            <p:cNvSpPr txBox="1"/>
            <p:nvPr/>
          </p:nvSpPr>
          <p:spPr>
            <a:xfrm>
              <a:off x="3482802" y="1846305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-7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50" name="Text Box 225"/>
            <p:cNvSpPr txBox="1"/>
            <p:nvPr/>
          </p:nvSpPr>
          <p:spPr>
            <a:xfrm>
              <a:off x="3222059" y="1847151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-8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51" name="Text Box 225"/>
            <p:cNvSpPr txBox="1"/>
            <p:nvPr/>
          </p:nvSpPr>
          <p:spPr>
            <a:xfrm>
              <a:off x="2957659" y="1846988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-9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</p:grpSp>
      <p:grpSp>
        <p:nvGrpSpPr>
          <p:cNvPr id="352" name="Group 351"/>
          <p:cNvGrpSpPr>
            <a:grpSpLocks noChangeAspect="1"/>
          </p:cNvGrpSpPr>
          <p:nvPr/>
        </p:nvGrpSpPr>
        <p:grpSpPr>
          <a:xfrm>
            <a:off x="1483248" y="3943350"/>
            <a:ext cx="7315200" cy="702079"/>
            <a:chOff x="2640615" y="1583172"/>
            <a:chExt cx="5486400" cy="526559"/>
          </a:xfrm>
        </p:grpSpPr>
        <p:cxnSp>
          <p:nvCxnSpPr>
            <p:cNvPr id="353" name="Straight Connector 352"/>
            <p:cNvCxnSpPr/>
            <p:nvPr/>
          </p:nvCxnSpPr>
          <p:spPr>
            <a:xfrm>
              <a:off x="2640615" y="1705229"/>
              <a:ext cx="5486400" cy="0"/>
            </a:xfrm>
            <a:prstGeom prst="line">
              <a:avLst/>
            </a:prstGeom>
            <a:ln w="28575">
              <a:solidFill>
                <a:srgbClr val="0070C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4" name="Straight Connector 353"/>
            <p:cNvCxnSpPr/>
            <p:nvPr/>
          </p:nvCxnSpPr>
          <p:spPr>
            <a:xfrm>
              <a:off x="3025696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5" name="Straight Connector 354"/>
            <p:cNvCxnSpPr/>
            <p:nvPr/>
          </p:nvCxnSpPr>
          <p:spPr>
            <a:xfrm>
              <a:off x="3289189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6" name="Straight Connector 355"/>
            <p:cNvCxnSpPr/>
            <p:nvPr/>
          </p:nvCxnSpPr>
          <p:spPr>
            <a:xfrm>
              <a:off x="3550446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7" name="Straight Connector 356"/>
            <p:cNvCxnSpPr/>
            <p:nvPr/>
          </p:nvCxnSpPr>
          <p:spPr>
            <a:xfrm>
              <a:off x="3809404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8" name="Straight Connector 357"/>
            <p:cNvCxnSpPr/>
            <p:nvPr/>
          </p:nvCxnSpPr>
          <p:spPr>
            <a:xfrm>
              <a:off x="4072475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9" name="Straight Connector 358"/>
            <p:cNvCxnSpPr/>
            <p:nvPr/>
          </p:nvCxnSpPr>
          <p:spPr>
            <a:xfrm>
              <a:off x="4333732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0" name="Straight Connector 359"/>
            <p:cNvCxnSpPr/>
            <p:nvPr/>
          </p:nvCxnSpPr>
          <p:spPr>
            <a:xfrm>
              <a:off x="4594504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1" name="Straight Connector 360"/>
            <p:cNvCxnSpPr/>
            <p:nvPr/>
          </p:nvCxnSpPr>
          <p:spPr>
            <a:xfrm>
              <a:off x="4855761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2" name="Straight Connector 361"/>
            <p:cNvCxnSpPr/>
            <p:nvPr/>
          </p:nvCxnSpPr>
          <p:spPr>
            <a:xfrm>
              <a:off x="5117439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3" name="Straight Connector 362"/>
            <p:cNvCxnSpPr/>
            <p:nvPr/>
          </p:nvCxnSpPr>
          <p:spPr>
            <a:xfrm>
              <a:off x="5377789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4" name="Straight Connector 363"/>
            <p:cNvCxnSpPr/>
            <p:nvPr/>
          </p:nvCxnSpPr>
          <p:spPr>
            <a:xfrm>
              <a:off x="5639046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5" name="Straight Connector 364"/>
            <p:cNvCxnSpPr/>
            <p:nvPr/>
          </p:nvCxnSpPr>
          <p:spPr>
            <a:xfrm>
              <a:off x="5899376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6" name="Straight Connector 365"/>
            <p:cNvCxnSpPr/>
            <p:nvPr/>
          </p:nvCxnSpPr>
          <p:spPr>
            <a:xfrm>
              <a:off x="6160634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7" name="Straight Connector 366"/>
            <p:cNvCxnSpPr/>
            <p:nvPr/>
          </p:nvCxnSpPr>
          <p:spPr>
            <a:xfrm>
              <a:off x="6421891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8" name="Straight Connector 367"/>
            <p:cNvCxnSpPr/>
            <p:nvPr/>
          </p:nvCxnSpPr>
          <p:spPr>
            <a:xfrm>
              <a:off x="6682241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9" name="Straight Connector 368"/>
            <p:cNvCxnSpPr/>
            <p:nvPr/>
          </p:nvCxnSpPr>
          <p:spPr>
            <a:xfrm>
              <a:off x="6943498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0" name="Straight Connector 369"/>
            <p:cNvCxnSpPr/>
            <p:nvPr/>
          </p:nvCxnSpPr>
          <p:spPr>
            <a:xfrm>
              <a:off x="7207476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1" name="Straight Connector 370"/>
            <p:cNvCxnSpPr/>
            <p:nvPr/>
          </p:nvCxnSpPr>
          <p:spPr>
            <a:xfrm>
              <a:off x="7468734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2" name="Straight Connector 371"/>
            <p:cNvCxnSpPr/>
            <p:nvPr/>
          </p:nvCxnSpPr>
          <p:spPr>
            <a:xfrm>
              <a:off x="7727269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73" name="Text Box 225"/>
            <p:cNvSpPr txBox="1"/>
            <p:nvPr/>
          </p:nvSpPr>
          <p:spPr>
            <a:xfrm>
              <a:off x="5338382" y="1846648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0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74" name="Text Box 225"/>
            <p:cNvSpPr txBox="1"/>
            <p:nvPr/>
          </p:nvSpPr>
          <p:spPr>
            <a:xfrm>
              <a:off x="5595502" y="1846607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1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75" name="Text Box 225"/>
            <p:cNvSpPr txBox="1"/>
            <p:nvPr/>
          </p:nvSpPr>
          <p:spPr>
            <a:xfrm>
              <a:off x="5860621" y="1846462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2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76" name="Text Box 225"/>
            <p:cNvSpPr txBox="1"/>
            <p:nvPr/>
          </p:nvSpPr>
          <p:spPr>
            <a:xfrm>
              <a:off x="6119866" y="1846462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3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77" name="Text Box 225"/>
            <p:cNvSpPr txBox="1"/>
            <p:nvPr/>
          </p:nvSpPr>
          <p:spPr>
            <a:xfrm>
              <a:off x="6382882" y="1846607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4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78" name="Text Box 225"/>
            <p:cNvSpPr txBox="1"/>
            <p:nvPr/>
          </p:nvSpPr>
          <p:spPr>
            <a:xfrm>
              <a:off x="6642325" y="1847151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5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79" name="Text Box 225"/>
            <p:cNvSpPr txBox="1"/>
            <p:nvPr/>
          </p:nvSpPr>
          <p:spPr>
            <a:xfrm>
              <a:off x="6905475" y="1847817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6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80" name="Text Box 225"/>
            <p:cNvSpPr txBox="1"/>
            <p:nvPr/>
          </p:nvSpPr>
          <p:spPr>
            <a:xfrm>
              <a:off x="7166992" y="1846955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7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81" name="Text Box 225"/>
            <p:cNvSpPr txBox="1"/>
            <p:nvPr/>
          </p:nvSpPr>
          <p:spPr>
            <a:xfrm>
              <a:off x="7429071" y="1846557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8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82" name="Text Box 225"/>
            <p:cNvSpPr txBox="1"/>
            <p:nvPr/>
          </p:nvSpPr>
          <p:spPr>
            <a:xfrm>
              <a:off x="7689485" y="1847059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9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83" name="Text Box 225"/>
            <p:cNvSpPr txBox="1"/>
            <p:nvPr/>
          </p:nvSpPr>
          <p:spPr>
            <a:xfrm>
              <a:off x="5048346" y="1848211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-1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84" name="Text Box 225"/>
            <p:cNvSpPr txBox="1"/>
            <p:nvPr/>
          </p:nvSpPr>
          <p:spPr>
            <a:xfrm>
              <a:off x="4787149" y="1848211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-2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85" name="Text Box 225"/>
            <p:cNvSpPr txBox="1"/>
            <p:nvPr/>
          </p:nvSpPr>
          <p:spPr>
            <a:xfrm>
              <a:off x="4527789" y="1847151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-3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86" name="Text Box 225"/>
            <p:cNvSpPr txBox="1"/>
            <p:nvPr/>
          </p:nvSpPr>
          <p:spPr>
            <a:xfrm>
              <a:off x="4264872" y="1848474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-4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87" name="Text Box 225"/>
            <p:cNvSpPr txBox="1"/>
            <p:nvPr/>
          </p:nvSpPr>
          <p:spPr>
            <a:xfrm>
              <a:off x="4004522" y="1847151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-5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88" name="Text Box 225"/>
            <p:cNvSpPr txBox="1"/>
            <p:nvPr/>
          </p:nvSpPr>
          <p:spPr>
            <a:xfrm>
              <a:off x="3742835" y="1847321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-6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89" name="Text Box 225"/>
            <p:cNvSpPr txBox="1"/>
            <p:nvPr/>
          </p:nvSpPr>
          <p:spPr>
            <a:xfrm>
              <a:off x="3482802" y="1846305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-7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90" name="Text Box 225"/>
            <p:cNvSpPr txBox="1"/>
            <p:nvPr/>
          </p:nvSpPr>
          <p:spPr>
            <a:xfrm>
              <a:off x="3222059" y="1847151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-8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91" name="Text Box 225"/>
            <p:cNvSpPr txBox="1"/>
            <p:nvPr/>
          </p:nvSpPr>
          <p:spPr>
            <a:xfrm>
              <a:off x="2957659" y="1846988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-9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77290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ADDING AND SUBTRACTING REAL NUMBERS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>
                <a:solidFill>
                  <a:srgbClr val="0070C0"/>
                </a:solidFill>
              </a:rPr>
              <a:t>Sample Problem 1</a:t>
            </a:r>
            <a:r>
              <a:rPr lang="en-US" sz="2400" dirty="0"/>
              <a:t>: Use a number line to find the sum. </a:t>
            </a:r>
          </a:p>
          <a:p>
            <a:pPr marL="0" indent="0">
              <a:buNone/>
            </a:pPr>
            <a:endParaRPr lang="en-US" sz="2400" dirty="0"/>
          </a:p>
        </p:txBody>
      </p:sp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138" name="Table 13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5981343"/>
                  </p:ext>
                </p:extLst>
              </p:nvPr>
            </p:nvGraphicFramePr>
            <p:xfrm>
              <a:off x="304800" y="1200150"/>
              <a:ext cx="2269078" cy="3394074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92554"/>
                    <a:gridCol w="1776524"/>
                  </a:tblGrid>
                  <a:tr h="1131358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7677" marR="17677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𝟔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𝟗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7677" marR="17677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1131358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7677" marR="17677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𝟕</m:t>
                                    </m:r>
                                  </m:e>
                                </m:d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7677" marR="17677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1131358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7677" marR="17677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𝟑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𝟖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𝟓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7677" marR="17677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138" name="Table 137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5981343"/>
                  </p:ext>
                </p:extLst>
              </p:nvPr>
            </p:nvGraphicFramePr>
            <p:xfrm>
              <a:off x="304800" y="1200150"/>
              <a:ext cx="2269078" cy="3394074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492554"/>
                    <a:gridCol w="1776524"/>
                  </a:tblGrid>
                  <a:tr h="1131358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7677" marR="17677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7677" marR="17677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27835" t="-6989" r="-344" b="-199462"/>
                          </a:stretch>
                        </a:blipFill>
                      </a:tcPr>
                    </a:tc>
                  </a:tr>
                  <a:tr h="1131358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7677" marR="17677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7677" marR="17677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27835" t="-107568" r="-344" b="-100541"/>
                          </a:stretch>
                        </a:blipFill>
                      </a:tcPr>
                    </a:tc>
                  </a:tr>
                  <a:tr h="1131358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17677" marR="17677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17677" marR="17677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27835" t="-206452" r="-344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  <p:grpSp>
        <p:nvGrpSpPr>
          <p:cNvPr id="311" name="Group 310"/>
          <p:cNvGrpSpPr>
            <a:grpSpLocks noChangeAspect="1"/>
          </p:cNvGrpSpPr>
          <p:nvPr/>
        </p:nvGrpSpPr>
        <p:grpSpPr>
          <a:xfrm>
            <a:off x="1482745" y="1667693"/>
            <a:ext cx="7315200" cy="702079"/>
            <a:chOff x="2640615" y="1583172"/>
            <a:chExt cx="5486400" cy="526559"/>
          </a:xfrm>
        </p:grpSpPr>
        <p:cxnSp>
          <p:nvCxnSpPr>
            <p:cNvPr id="272" name="Straight Connector 271"/>
            <p:cNvCxnSpPr/>
            <p:nvPr/>
          </p:nvCxnSpPr>
          <p:spPr>
            <a:xfrm>
              <a:off x="2640615" y="1705229"/>
              <a:ext cx="5486400" cy="0"/>
            </a:xfrm>
            <a:prstGeom prst="line">
              <a:avLst/>
            </a:prstGeom>
            <a:ln w="28575">
              <a:solidFill>
                <a:srgbClr val="0070C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3" name="Straight Connector 272"/>
            <p:cNvCxnSpPr/>
            <p:nvPr/>
          </p:nvCxnSpPr>
          <p:spPr>
            <a:xfrm>
              <a:off x="3025696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4" name="Straight Connector 273"/>
            <p:cNvCxnSpPr/>
            <p:nvPr/>
          </p:nvCxnSpPr>
          <p:spPr>
            <a:xfrm>
              <a:off x="3289189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5" name="Straight Connector 274"/>
            <p:cNvCxnSpPr/>
            <p:nvPr/>
          </p:nvCxnSpPr>
          <p:spPr>
            <a:xfrm>
              <a:off x="3550446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6" name="Straight Connector 275"/>
            <p:cNvCxnSpPr/>
            <p:nvPr/>
          </p:nvCxnSpPr>
          <p:spPr>
            <a:xfrm>
              <a:off x="3809404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7" name="Straight Connector 276"/>
            <p:cNvCxnSpPr/>
            <p:nvPr/>
          </p:nvCxnSpPr>
          <p:spPr>
            <a:xfrm>
              <a:off x="4072475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8" name="Straight Connector 277"/>
            <p:cNvCxnSpPr/>
            <p:nvPr/>
          </p:nvCxnSpPr>
          <p:spPr>
            <a:xfrm>
              <a:off x="4333732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79" name="Straight Connector 278"/>
            <p:cNvCxnSpPr/>
            <p:nvPr/>
          </p:nvCxnSpPr>
          <p:spPr>
            <a:xfrm>
              <a:off x="4594504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0" name="Straight Connector 279"/>
            <p:cNvCxnSpPr/>
            <p:nvPr/>
          </p:nvCxnSpPr>
          <p:spPr>
            <a:xfrm>
              <a:off x="4855761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1" name="Straight Connector 280"/>
            <p:cNvCxnSpPr/>
            <p:nvPr/>
          </p:nvCxnSpPr>
          <p:spPr>
            <a:xfrm>
              <a:off x="5117439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2" name="Straight Connector 281"/>
            <p:cNvCxnSpPr/>
            <p:nvPr/>
          </p:nvCxnSpPr>
          <p:spPr>
            <a:xfrm>
              <a:off x="5377789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3" name="Straight Connector 282"/>
            <p:cNvCxnSpPr/>
            <p:nvPr/>
          </p:nvCxnSpPr>
          <p:spPr>
            <a:xfrm>
              <a:off x="5639046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4" name="Straight Connector 283"/>
            <p:cNvCxnSpPr/>
            <p:nvPr/>
          </p:nvCxnSpPr>
          <p:spPr>
            <a:xfrm>
              <a:off x="5899376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5" name="Straight Connector 284"/>
            <p:cNvCxnSpPr/>
            <p:nvPr/>
          </p:nvCxnSpPr>
          <p:spPr>
            <a:xfrm>
              <a:off x="6160634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6" name="Straight Connector 285"/>
            <p:cNvCxnSpPr/>
            <p:nvPr/>
          </p:nvCxnSpPr>
          <p:spPr>
            <a:xfrm>
              <a:off x="6421891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7" name="Straight Connector 286"/>
            <p:cNvCxnSpPr/>
            <p:nvPr/>
          </p:nvCxnSpPr>
          <p:spPr>
            <a:xfrm>
              <a:off x="6682241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8" name="Straight Connector 287"/>
            <p:cNvCxnSpPr/>
            <p:nvPr/>
          </p:nvCxnSpPr>
          <p:spPr>
            <a:xfrm>
              <a:off x="6943498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89" name="Straight Connector 288"/>
            <p:cNvCxnSpPr/>
            <p:nvPr/>
          </p:nvCxnSpPr>
          <p:spPr>
            <a:xfrm>
              <a:off x="7207476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0" name="Straight Connector 289"/>
            <p:cNvCxnSpPr/>
            <p:nvPr/>
          </p:nvCxnSpPr>
          <p:spPr>
            <a:xfrm>
              <a:off x="7468734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1" name="Straight Connector 290"/>
            <p:cNvCxnSpPr/>
            <p:nvPr/>
          </p:nvCxnSpPr>
          <p:spPr>
            <a:xfrm>
              <a:off x="7727269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92" name="Text Box 225"/>
            <p:cNvSpPr txBox="1"/>
            <p:nvPr/>
          </p:nvSpPr>
          <p:spPr>
            <a:xfrm>
              <a:off x="5338382" y="1846648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0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93" name="Text Box 225"/>
            <p:cNvSpPr txBox="1"/>
            <p:nvPr/>
          </p:nvSpPr>
          <p:spPr>
            <a:xfrm>
              <a:off x="5595502" y="1846607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1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94" name="Text Box 225"/>
            <p:cNvSpPr txBox="1"/>
            <p:nvPr/>
          </p:nvSpPr>
          <p:spPr>
            <a:xfrm>
              <a:off x="5860621" y="1846462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2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95" name="Text Box 225"/>
            <p:cNvSpPr txBox="1"/>
            <p:nvPr/>
          </p:nvSpPr>
          <p:spPr>
            <a:xfrm>
              <a:off x="6119866" y="1846462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3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96" name="Text Box 225"/>
            <p:cNvSpPr txBox="1"/>
            <p:nvPr/>
          </p:nvSpPr>
          <p:spPr>
            <a:xfrm>
              <a:off x="6382882" y="1846607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4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97" name="Text Box 225"/>
            <p:cNvSpPr txBox="1"/>
            <p:nvPr/>
          </p:nvSpPr>
          <p:spPr>
            <a:xfrm>
              <a:off x="6642325" y="1847151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5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98" name="Text Box 225"/>
            <p:cNvSpPr txBox="1"/>
            <p:nvPr/>
          </p:nvSpPr>
          <p:spPr>
            <a:xfrm>
              <a:off x="6905475" y="1847817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6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299" name="Text Box 225"/>
            <p:cNvSpPr txBox="1"/>
            <p:nvPr/>
          </p:nvSpPr>
          <p:spPr>
            <a:xfrm>
              <a:off x="7166992" y="1846955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7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00" name="Text Box 225"/>
            <p:cNvSpPr txBox="1"/>
            <p:nvPr/>
          </p:nvSpPr>
          <p:spPr>
            <a:xfrm>
              <a:off x="7429071" y="1846557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8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01" name="Text Box 225"/>
            <p:cNvSpPr txBox="1"/>
            <p:nvPr/>
          </p:nvSpPr>
          <p:spPr>
            <a:xfrm>
              <a:off x="7689485" y="1847059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9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02" name="Text Box 225"/>
            <p:cNvSpPr txBox="1"/>
            <p:nvPr/>
          </p:nvSpPr>
          <p:spPr>
            <a:xfrm>
              <a:off x="5048346" y="1848211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-1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03" name="Text Box 225"/>
            <p:cNvSpPr txBox="1"/>
            <p:nvPr/>
          </p:nvSpPr>
          <p:spPr>
            <a:xfrm>
              <a:off x="4787149" y="1848211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-2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04" name="Text Box 225"/>
            <p:cNvSpPr txBox="1"/>
            <p:nvPr/>
          </p:nvSpPr>
          <p:spPr>
            <a:xfrm>
              <a:off x="4527789" y="1847151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-3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05" name="Text Box 225"/>
            <p:cNvSpPr txBox="1"/>
            <p:nvPr/>
          </p:nvSpPr>
          <p:spPr>
            <a:xfrm>
              <a:off x="4264872" y="1848474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-4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06" name="Text Box 225"/>
            <p:cNvSpPr txBox="1"/>
            <p:nvPr/>
          </p:nvSpPr>
          <p:spPr>
            <a:xfrm>
              <a:off x="4004522" y="1847151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-5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07" name="Text Box 225"/>
            <p:cNvSpPr txBox="1"/>
            <p:nvPr/>
          </p:nvSpPr>
          <p:spPr>
            <a:xfrm>
              <a:off x="3742835" y="1847321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-6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08" name="Text Box 225"/>
            <p:cNvSpPr txBox="1"/>
            <p:nvPr/>
          </p:nvSpPr>
          <p:spPr>
            <a:xfrm>
              <a:off x="3482802" y="1846305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-7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09" name="Text Box 225"/>
            <p:cNvSpPr txBox="1"/>
            <p:nvPr/>
          </p:nvSpPr>
          <p:spPr>
            <a:xfrm>
              <a:off x="3222059" y="1847151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-8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10" name="Text Box 225"/>
            <p:cNvSpPr txBox="1"/>
            <p:nvPr/>
          </p:nvSpPr>
          <p:spPr>
            <a:xfrm>
              <a:off x="2957659" y="1846988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-9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</p:grpSp>
      <p:grpSp>
        <p:nvGrpSpPr>
          <p:cNvPr id="312" name="Group 311"/>
          <p:cNvGrpSpPr>
            <a:grpSpLocks noChangeAspect="1"/>
          </p:cNvGrpSpPr>
          <p:nvPr/>
        </p:nvGrpSpPr>
        <p:grpSpPr>
          <a:xfrm>
            <a:off x="1474710" y="2800350"/>
            <a:ext cx="7315200" cy="702079"/>
            <a:chOff x="2640615" y="1583172"/>
            <a:chExt cx="5486400" cy="526559"/>
          </a:xfrm>
        </p:grpSpPr>
        <p:cxnSp>
          <p:nvCxnSpPr>
            <p:cNvPr id="313" name="Straight Connector 312"/>
            <p:cNvCxnSpPr/>
            <p:nvPr/>
          </p:nvCxnSpPr>
          <p:spPr>
            <a:xfrm>
              <a:off x="2640615" y="1705229"/>
              <a:ext cx="5486400" cy="0"/>
            </a:xfrm>
            <a:prstGeom prst="line">
              <a:avLst/>
            </a:prstGeom>
            <a:ln w="28575">
              <a:solidFill>
                <a:srgbClr val="0070C0"/>
              </a:solidFill>
              <a:headEnd type="triangl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4" name="Straight Connector 313"/>
            <p:cNvCxnSpPr/>
            <p:nvPr/>
          </p:nvCxnSpPr>
          <p:spPr>
            <a:xfrm>
              <a:off x="3025696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5" name="Straight Connector 314"/>
            <p:cNvCxnSpPr/>
            <p:nvPr/>
          </p:nvCxnSpPr>
          <p:spPr>
            <a:xfrm>
              <a:off x="3289189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6" name="Straight Connector 315"/>
            <p:cNvCxnSpPr/>
            <p:nvPr/>
          </p:nvCxnSpPr>
          <p:spPr>
            <a:xfrm>
              <a:off x="3550446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7" name="Straight Connector 316"/>
            <p:cNvCxnSpPr/>
            <p:nvPr/>
          </p:nvCxnSpPr>
          <p:spPr>
            <a:xfrm>
              <a:off x="3809404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8" name="Straight Connector 317"/>
            <p:cNvCxnSpPr/>
            <p:nvPr/>
          </p:nvCxnSpPr>
          <p:spPr>
            <a:xfrm>
              <a:off x="4072475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9" name="Straight Connector 318"/>
            <p:cNvCxnSpPr/>
            <p:nvPr/>
          </p:nvCxnSpPr>
          <p:spPr>
            <a:xfrm>
              <a:off x="4333732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0" name="Straight Connector 319"/>
            <p:cNvCxnSpPr/>
            <p:nvPr/>
          </p:nvCxnSpPr>
          <p:spPr>
            <a:xfrm>
              <a:off x="4594504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1" name="Straight Connector 320"/>
            <p:cNvCxnSpPr/>
            <p:nvPr/>
          </p:nvCxnSpPr>
          <p:spPr>
            <a:xfrm>
              <a:off x="4855761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2" name="Straight Connector 321"/>
            <p:cNvCxnSpPr/>
            <p:nvPr/>
          </p:nvCxnSpPr>
          <p:spPr>
            <a:xfrm>
              <a:off x="5117439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3" name="Straight Connector 322"/>
            <p:cNvCxnSpPr/>
            <p:nvPr/>
          </p:nvCxnSpPr>
          <p:spPr>
            <a:xfrm>
              <a:off x="5377789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4" name="Straight Connector 323"/>
            <p:cNvCxnSpPr/>
            <p:nvPr/>
          </p:nvCxnSpPr>
          <p:spPr>
            <a:xfrm>
              <a:off x="5639046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5" name="Straight Connector 324"/>
            <p:cNvCxnSpPr/>
            <p:nvPr/>
          </p:nvCxnSpPr>
          <p:spPr>
            <a:xfrm>
              <a:off x="5899376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6" name="Straight Connector 325"/>
            <p:cNvCxnSpPr/>
            <p:nvPr/>
          </p:nvCxnSpPr>
          <p:spPr>
            <a:xfrm>
              <a:off x="6160634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7" name="Straight Connector 326"/>
            <p:cNvCxnSpPr/>
            <p:nvPr/>
          </p:nvCxnSpPr>
          <p:spPr>
            <a:xfrm>
              <a:off x="6421891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8" name="Straight Connector 327"/>
            <p:cNvCxnSpPr/>
            <p:nvPr/>
          </p:nvCxnSpPr>
          <p:spPr>
            <a:xfrm>
              <a:off x="6682241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9" name="Straight Connector 328"/>
            <p:cNvCxnSpPr/>
            <p:nvPr/>
          </p:nvCxnSpPr>
          <p:spPr>
            <a:xfrm>
              <a:off x="6943498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0" name="Straight Connector 329"/>
            <p:cNvCxnSpPr/>
            <p:nvPr/>
          </p:nvCxnSpPr>
          <p:spPr>
            <a:xfrm>
              <a:off x="7207476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1" name="Straight Connector 330"/>
            <p:cNvCxnSpPr/>
            <p:nvPr/>
          </p:nvCxnSpPr>
          <p:spPr>
            <a:xfrm>
              <a:off x="7468734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2" name="Straight Connector 331"/>
            <p:cNvCxnSpPr/>
            <p:nvPr/>
          </p:nvCxnSpPr>
          <p:spPr>
            <a:xfrm>
              <a:off x="7727269" y="1583172"/>
              <a:ext cx="0" cy="261257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333" name="Text Box 225"/>
            <p:cNvSpPr txBox="1"/>
            <p:nvPr/>
          </p:nvSpPr>
          <p:spPr>
            <a:xfrm>
              <a:off x="5338382" y="1846648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ln>
                    <a:noFill/>
                  </a:ln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0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34" name="Text Box 225"/>
            <p:cNvSpPr txBox="1"/>
            <p:nvPr/>
          </p:nvSpPr>
          <p:spPr>
            <a:xfrm>
              <a:off x="5595502" y="1846607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1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35" name="Text Box 225"/>
            <p:cNvSpPr txBox="1"/>
            <p:nvPr/>
          </p:nvSpPr>
          <p:spPr>
            <a:xfrm>
              <a:off x="5860621" y="1846462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2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36" name="Text Box 225"/>
            <p:cNvSpPr txBox="1"/>
            <p:nvPr/>
          </p:nvSpPr>
          <p:spPr>
            <a:xfrm>
              <a:off x="6119866" y="1846462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3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37" name="Text Box 225"/>
            <p:cNvSpPr txBox="1"/>
            <p:nvPr/>
          </p:nvSpPr>
          <p:spPr>
            <a:xfrm>
              <a:off x="6382882" y="1846607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4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38" name="Text Box 225"/>
            <p:cNvSpPr txBox="1"/>
            <p:nvPr/>
          </p:nvSpPr>
          <p:spPr>
            <a:xfrm>
              <a:off x="6642325" y="1847151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5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39" name="Text Box 225"/>
            <p:cNvSpPr txBox="1"/>
            <p:nvPr/>
          </p:nvSpPr>
          <p:spPr>
            <a:xfrm>
              <a:off x="6905475" y="1847817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6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40" name="Text Box 225"/>
            <p:cNvSpPr txBox="1"/>
            <p:nvPr/>
          </p:nvSpPr>
          <p:spPr>
            <a:xfrm>
              <a:off x="7166992" y="1846955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7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41" name="Text Box 225"/>
            <p:cNvSpPr txBox="1"/>
            <p:nvPr/>
          </p:nvSpPr>
          <p:spPr>
            <a:xfrm>
              <a:off x="7429071" y="1846557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8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42" name="Text Box 225"/>
            <p:cNvSpPr txBox="1"/>
            <p:nvPr/>
          </p:nvSpPr>
          <p:spPr>
            <a:xfrm>
              <a:off x="7689485" y="1847059"/>
              <a:ext cx="91621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9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43" name="Text Box 225"/>
            <p:cNvSpPr txBox="1"/>
            <p:nvPr/>
          </p:nvSpPr>
          <p:spPr>
            <a:xfrm>
              <a:off x="5048346" y="1848211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-1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44" name="Text Box 225"/>
            <p:cNvSpPr txBox="1"/>
            <p:nvPr/>
          </p:nvSpPr>
          <p:spPr>
            <a:xfrm>
              <a:off x="4787149" y="1848211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-2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45" name="Text Box 225"/>
            <p:cNvSpPr txBox="1"/>
            <p:nvPr/>
          </p:nvSpPr>
          <p:spPr>
            <a:xfrm>
              <a:off x="4527789" y="1847151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-3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46" name="Text Box 225"/>
            <p:cNvSpPr txBox="1"/>
            <p:nvPr/>
          </p:nvSpPr>
          <p:spPr>
            <a:xfrm>
              <a:off x="4264872" y="1848474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-4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47" name="Text Box 225"/>
            <p:cNvSpPr txBox="1"/>
            <p:nvPr/>
          </p:nvSpPr>
          <p:spPr>
            <a:xfrm>
              <a:off x="4004522" y="1847151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-5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48" name="Text Box 225"/>
            <p:cNvSpPr txBox="1"/>
            <p:nvPr/>
          </p:nvSpPr>
          <p:spPr>
            <a:xfrm>
              <a:off x="3742835" y="1847321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-6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49" name="Text Box 225"/>
            <p:cNvSpPr txBox="1"/>
            <p:nvPr/>
          </p:nvSpPr>
          <p:spPr>
            <a:xfrm>
              <a:off x="3482802" y="1846305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-7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50" name="Text Box 225"/>
            <p:cNvSpPr txBox="1"/>
            <p:nvPr/>
          </p:nvSpPr>
          <p:spPr>
            <a:xfrm>
              <a:off x="3222059" y="1847151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-8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  <p:sp>
          <p:nvSpPr>
            <p:cNvPr id="351" name="Text Box 225"/>
            <p:cNvSpPr txBox="1"/>
            <p:nvPr/>
          </p:nvSpPr>
          <p:spPr>
            <a:xfrm>
              <a:off x="2957659" y="1846988"/>
              <a:ext cx="145143" cy="261257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>
                  <a:solidFill>
                    <a:srgbClr val="0070C0"/>
                  </a:solidFill>
                  <a:effectLst/>
                  <a:latin typeface="Times New Roman"/>
                  <a:ea typeface="Calibri"/>
                </a:rPr>
                <a:t>-9</a:t>
              </a:r>
              <a:endParaRPr lang="en-US" sz="2000">
                <a:effectLst/>
                <a:latin typeface="Times New Roman"/>
                <a:ea typeface="Times New Roman"/>
              </a:endParaRPr>
            </a:p>
          </p:txBody>
        </p:sp>
      </p:grpSp>
      <p:cxnSp>
        <p:nvCxnSpPr>
          <p:cNvPr id="171" name="Straight Connector 170"/>
          <p:cNvCxnSpPr/>
          <p:nvPr/>
        </p:nvCxnSpPr>
        <p:spPr>
          <a:xfrm>
            <a:off x="3020891" y="1443990"/>
            <a:ext cx="3144583" cy="0"/>
          </a:xfrm>
          <a:prstGeom prst="line">
            <a:avLst/>
          </a:prstGeom>
          <a:ln w="28575">
            <a:solidFill>
              <a:srgbClr val="7030A0"/>
            </a:solidFill>
            <a:headEnd type="none" w="med" len="med"/>
            <a:tailEnd type="triangl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/>
          <p:nvPr/>
        </p:nvCxnSpPr>
        <p:spPr>
          <a:xfrm>
            <a:off x="6172200" y="1306830"/>
            <a:ext cx="0" cy="274320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3" name="Text Box 225"/>
          <p:cNvSpPr txBox="1"/>
          <p:nvPr/>
        </p:nvSpPr>
        <p:spPr>
          <a:xfrm>
            <a:off x="3020891" y="1233666"/>
            <a:ext cx="3068562" cy="348028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1200" b="1" dirty="0">
                <a:solidFill>
                  <a:srgbClr val="7030A0"/>
                </a:solidFill>
                <a:effectLst/>
                <a:latin typeface="Times New Roman"/>
                <a:ea typeface="Calibri"/>
              </a:rPr>
              <a:t>Move 9 units to the right 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1483248" y="3502429"/>
            <a:ext cx="7315200" cy="1143000"/>
            <a:chOff x="1483248" y="3502429"/>
            <a:chExt cx="7315200" cy="1143000"/>
          </a:xfrm>
        </p:grpSpPr>
        <p:grpSp>
          <p:nvGrpSpPr>
            <p:cNvPr id="352" name="Group 351"/>
            <p:cNvGrpSpPr>
              <a:grpSpLocks noChangeAspect="1"/>
            </p:cNvGrpSpPr>
            <p:nvPr/>
          </p:nvGrpSpPr>
          <p:grpSpPr>
            <a:xfrm>
              <a:off x="1483248" y="3943350"/>
              <a:ext cx="7315200" cy="702079"/>
              <a:chOff x="2640615" y="1583172"/>
              <a:chExt cx="5486400" cy="526559"/>
            </a:xfrm>
          </p:grpSpPr>
          <p:cxnSp>
            <p:nvCxnSpPr>
              <p:cNvPr id="353" name="Straight Connector 352"/>
              <p:cNvCxnSpPr/>
              <p:nvPr/>
            </p:nvCxnSpPr>
            <p:spPr>
              <a:xfrm>
                <a:off x="2640615" y="1705229"/>
                <a:ext cx="5486400" cy="0"/>
              </a:xfrm>
              <a:prstGeom prst="line">
                <a:avLst/>
              </a:prstGeom>
              <a:ln w="28575">
                <a:solidFill>
                  <a:srgbClr val="0070C0"/>
                </a:solidFill>
                <a:headEnd type="triangle" w="med" len="med"/>
                <a:tailEnd type="triangle" w="med" len="med"/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4" name="Straight Connector 353"/>
              <p:cNvCxnSpPr/>
              <p:nvPr/>
            </p:nvCxnSpPr>
            <p:spPr>
              <a:xfrm>
                <a:off x="3025696" y="1583172"/>
                <a:ext cx="0" cy="261257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5" name="Straight Connector 354"/>
              <p:cNvCxnSpPr/>
              <p:nvPr/>
            </p:nvCxnSpPr>
            <p:spPr>
              <a:xfrm>
                <a:off x="3289189" y="1583172"/>
                <a:ext cx="0" cy="261257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6" name="Straight Connector 355"/>
              <p:cNvCxnSpPr/>
              <p:nvPr/>
            </p:nvCxnSpPr>
            <p:spPr>
              <a:xfrm>
                <a:off x="3550446" y="1583172"/>
                <a:ext cx="0" cy="261257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7" name="Straight Connector 356"/>
              <p:cNvCxnSpPr/>
              <p:nvPr/>
            </p:nvCxnSpPr>
            <p:spPr>
              <a:xfrm>
                <a:off x="3809404" y="1583172"/>
                <a:ext cx="0" cy="261257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8" name="Straight Connector 357"/>
              <p:cNvCxnSpPr/>
              <p:nvPr/>
            </p:nvCxnSpPr>
            <p:spPr>
              <a:xfrm>
                <a:off x="4072475" y="1583172"/>
                <a:ext cx="0" cy="261257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59" name="Straight Connector 358"/>
              <p:cNvCxnSpPr/>
              <p:nvPr/>
            </p:nvCxnSpPr>
            <p:spPr>
              <a:xfrm>
                <a:off x="4333732" y="1583172"/>
                <a:ext cx="0" cy="261257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0" name="Straight Connector 359"/>
              <p:cNvCxnSpPr/>
              <p:nvPr/>
            </p:nvCxnSpPr>
            <p:spPr>
              <a:xfrm>
                <a:off x="4594504" y="1583172"/>
                <a:ext cx="0" cy="261257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1" name="Straight Connector 360"/>
              <p:cNvCxnSpPr/>
              <p:nvPr/>
            </p:nvCxnSpPr>
            <p:spPr>
              <a:xfrm>
                <a:off x="4855761" y="1583172"/>
                <a:ext cx="0" cy="261257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2" name="Straight Connector 361"/>
              <p:cNvCxnSpPr/>
              <p:nvPr/>
            </p:nvCxnSpPr>
            <p:spPr>
              <a:xfrm>
                <a:off x="5117439" y="1583172"/>
                <a:ext cx="0" cy="261257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3" name="Straight Connector 362"/>
              <p:cNvCxnSpPr/>
              <p:nvPr/>
            </p:nvCxnSpPr>
            <p:spPr>
              <a:xfrm>
                <a:off x="5377789" y="1583172"/>
                <a:ext cx="0" cy="261257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4" name="Straight Connector 363"/>
              <p:cNvCxnSpPr/>
              <p:nvPr/>
            </p:nvCxnSpPr>
            <p:spPr>
              <a:xfrm>
                <a:off x="5639046" y="1583172"/>
                <a:ext cx="0" cy="261257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5" name="Straight Connector 364"/>
              <p:cNvCxnSpPr/>
              <p:nvPr/>
            </p:nvCxnSpPr>
            <p:spPr>
              <a:xfrm>
                <a:off x="5899376" y="1583172"/>
                <a:ext cx="0" cy="261257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6" name="Straight Connector 365"/>
              <p:cNvCxnSpPr/>
              <p:nvPr/>
            </p:nvCxnSpPr>
            <p:spPr>
              <a:xfrm>
                <a:off x="6160634" y="1583172"/>
                <a:ext cx="0" cy="261257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7" name="Straight Connector 366"/>
              <p:cNvCxnSpPr/>
              <p:nvPr/>
            </p:nvCxnSpPr>
            <p:spPr>
              <a:xfrm>
                <a:off x="6421891" y="1583172"/>
                <a:ext cx="0" cy="261257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8" name="Straight Connector 367"/>
              <p:cNvCxnSpPr/>
              <p:nvPr/>
            </p:nvCxnSpPr>
            <p:spPr>
              <a:xfrm>
                <a:off x="6682241" y="1583172"/>
                <a:ext cx="0" cy="261257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69" name="Straight Connector 368"/>
              <p:cNvCxnSpPr/>
              <p:nvPr/>
            </p:nvCxnSpPr>
            <p:spPr>
              <a:xfrm>
                <a:off x="6943498" y="1583172"/>
                <a:ext cx="0" cy="261257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0" name="Straight Connector 369"/>
              <p:cNvCxnSpPr/>
              <p:nvPr/>
            </p:nvCxnSpPr>
            <p:spPr>
              <a:xfrm>
                <a:off x="7207476" y="1583172"/>
                <a:ext cx="0" cy="261257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1" name="Straight Connector 370"/>
              <p:cNvCxnSpPr/>
              <p:nvPr/>
            </p:nvCxnSpPr>
            <p:spPr>
              <a:xfrm>
                <a:off x="7468734" y="1583172"/>
                <a:ext cx="0" cy="261257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cxnSp>
            <p:nvCxnSpPr>
              <p:cNvPr id="372" name="Straight Connector 371"/>
              <p:cNvCxnSpPr/>
              <p:nvPr/>
            </p:nvCxnSpPr>
            <p:spPr>
              <a:xfrm>
                <a:off x="7727269" y="1583172"/>
                <a:ext cx="0" cy="261257"/>
              </a:xfrm>
              <a:prstGeom prst="line">
                <a:avLst/>
              </a:prstGeom>
              <a:ln w="28575">
                <a:solidFill>
                  <a:srgbClr val="0070C0"/>
                </a:solidFill>
              </a:ln>
            </p:spPr>
            <p:style>
              <a:lnRef idx="1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tx1"/>
              </a:fontRef>
            </p:style>
          </p:cxnSp>
          <p:sp>
            <p:nvSpPr>
              <p:cNvPr id="373" name="Text Box 225"/>
              <p:cNvSpPr txBox="1"/>
              <p:nvPr/>
            </p:nvSpPr>
            <p:spPr>
              <a:xfrm>
                <a:off x="5338382" y="1846648"/>
                <a:ext cx="91621" cy="261257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200" b="1">
                    <a:ln>
                      <a:noFill/>
                    </a:ln>
                    <a:solidFill>
                      <a:srgbClr val="0070C0"/>
                    </a:solidFill>
                    <a:effectLst/>
                    <a:latin typeface="Times New Roman"/>
                    <a:ea typeface="Calibri"/>
                  </a:rPr>
                  <a:t>0</a:t>
                </a:r>
                <a:endParaRPr lang="en-US" sz="20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74" name="Text Box 225"/>
              <p:cNvSpPr txBox="1"/>
              <p:nvPr/>
            </p:nvSpPr>
            <p:spPr>
              <a:xfrm>
                <a:off x="5595502" y="1846607"/>
                <a:ext cx="91621" cy="261257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200" b="1">
                    <a:solidFill>
                      <a:srgbClr val="0070C0"/>
                    </a:solidFill>
                    <a:effectLst/>
                    <a:latin typeface="Times New Roman"/>
                    <a:ea typeface="Calibri"/>
                  </a:rPr>
                  <a:t>1</a:t>
                </a:r>
                <a:endParaRPr lang="en-US" sz="20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75" name="Text Box 225"/>
              <p:cNvSpPr txBox="1"/>
              <p:nvPr/>
            </p:nvSpPr>
            <p:spPr>
              <a:xfrm>
                <a:off x="5860621" y="1846462"/>
                <a:ext cx="91621" cy="261257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200" b="1">
                    <a:solidFill>
                      <a:srgbClr val="0070C0"/>
                    </a:solidFill>
                    <a:effectLst/>
                    <a:latin typeface="Times New Roman"/>
                    <a:ea typeface="Calibri"/>
                  </a:rPr>
                  <a:t>2</a:t>
                </a:r>
                <a:endParaRPr lang="en-US" sz="20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76" name="Text Box 225"/>
              <p:cNvSpPr txBox="1"/>
              <p:nvPr/>
            </p:nvSpPr>
            <p:spPr>
              <a:xfrm>
                <a:off x="6119866" y="1846462"/>
                <a:ext cx="91621" cy="261257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200" b="1">
                    <a:solidFill>
                      <a:srgbClr val="0070C0"/>
                    </a:solidFill>
                    <a:effectLst/>
                    <a:latin typeface="Times New Roman"/>
                    <a:ea typeface="Calibri"/>
                  </a:rPr>
                  <a:t>3</a:t>
                </a:r>
                <a:endParaRPr lang="en-US" sz="20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77" name="Text Box 225"/>
              <p:cNvSpPr txBox="1"/>
              <p:nvPr/>
            </p:nvSpPr>
            <p:spPr>
              <a:xfrm>
                <a:off x="6382882" y="1846607"/>
                <a:ext cx="91621" cy="261257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200" b="1">
                    <a:solidFill>
                      <a:srgbClr val="0070C0"/>
                    </a:solidFill>
                    <a:effectLst/>
                    <a:latin typeface="Times New Roman"/>
                    <a:ea typeface="Calibri"/>
                  </a:rPr>
                  <a:t>4</a:t>
                </a:r>
                <a:endParaRPr lang="en-US" sz="20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78" name="Text Box 225"/>
              <p:cNvSpPr txBox="1"/>
              <p:nvPr/>
            </p:nvSpPr>
            <p:spPr>
              <a:xfrm>
                <a:off x="6642325" y="1847151"/>
                <a:ext cx="91621" cy="261257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200" b="1">
                    <a:solidFill>
                      <a:srgbClr val="0070C0"/>
                    </a:solidFill>
                    <a:effectLst/>
                    <a:latin typeface="Times New Roman"/>
                    <a:ea typeface="Calibri"/>
                  </a:rPr>
                  <a:t>5</a:t>
                </a:r>
                <a:endParaRPr lang="en-US" sz="20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79" name="Text Box 225"/>
              <p:cNvSpPr txBox="1"/>
              <p:nvPr/>
            </p:nvSpPr>
            <p:spPr>
              <a:xfrm>
                <a:off x="6905475" y="1847817"/>
                <a:ext cx="91621" cy="261257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200" b="1">
                    <a:solidFill>
                      <a:srgbClr val="0070C0"/>
                    </a:solidFill>
                    <a:effectLst/>
                    <a:latin typeface="Times New Roman"/>
                    <a:ea typeface="Calibri"/>
                  </a:rPr>
                  <a:t>6</a:t>
                </a:r>
                <a:endParaRPr lang="en-US" sz="20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80" name="Text Box 225"/>
              <p:cNvSpPr txBox="1"/>
              <p:nvPr/>
            </p:nvSpPr>
            <p:spPr>
              <a:xfrm>
                <a:off x="7166992" y="1846955"/>
                <a:ext cx="91621" cy="261257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200" b="1">
                    <a:solidFill>
                      <a:srgbClr val="0070C0"/>
                    </a:solidFill>
                    <a:effectLst/>
                    <a:latin typeface="Times New Roman"/>
                    <a:ea typeface="Calibri"/>
                  </a:rPr>
                  <a:t>7</a:t>
                </a:r>
                <a:endParaRPr lang="en-US" sz="20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81" name="Text Box 225"/>
              <p:cNvSpPr txBox="1"/>
              <p:nvPr/>
            </p:nvSpPr>
            <p:spPr>
              <a:xfrm>
                <a:off x="7429071" y="1846557"/>
                <a:ext cx="91621" cy="261257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200" b="1">
                    <a:solidFill>
                      <a:srgbClr val="0070C0"/>
                    </a:solidFill>
                    <a:effectLst/>
                    <a:latin typeface="Times New Roman"/>
                    <a:ea typeface="Calibri"/>
                  </a:rPr>
                  <a:t>8</a:t>
                </a:r>
                <a:endParaRPr lang="en-US" sz="20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82" name="Text Box 225"/>
              <p:cNvSpPr txBox="1"/>
              <p:nvPr/>
            </p:nvSpPr>
            <p:spPr>
              <a:xfrm>
                <a:off x="7689485" y="1847059"/>
                <a:ext cx="91621" cy="261257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200" b="1">
                    <a:solidFill>
                      <a:srgbClr val="0070C0"/>
                    </a:solidFill>
                    <a:effectLst/>
                    <a:latin typeface="Times New Roman"/>
                    <a:ea typeface="Calibri"/>
                  </a:rPr>
                  <a:t>9</a:t>
                </a:r>
                <a:endParaRPr lang="en-US" sz="20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83" name="Text Box 225"/>
              <p:cNvSpPr txBox="1"/>
              <p:nvPr/>
            </p:nvSpPr>
            <p:spPr>
              <a:xfrm>
                <a:off x="5048346" y="1848211"/>
                <a:ext cx="145143" cy="261257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200" b="1">
                    <a:solidFill>
                      <a:srgbClr val="0070C0"/>
                    </a:solidFill>
                    <a:effectLst/>
                    <a:latin typeface="Times New Roman"/>
                    <a:ea typeface="Calibri"/>
                  </a:rPr>
                  <a:t>-1</a:t>
                </a:r>
                <a:endParaRPr lang="en-US" sz="20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84" name="Text Box 225"/>
              <p:cNvSpPr txBox="1"/>
              <p:nvPr/>
            </p:nvSpPr>
            <p:spPr>
              <a:xfrm>
                <a:off x="4787149" y="1848211"/>
                <a:ext cx="145143" cy="261257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200" b="1">
                    <a:solidFill>
                      <a:srgbClr val="0070C0"/>
                    </a:solidFill>
                    <a:effectLst/>
                    <a:latin typeface="Times New Roman"/>
                    <a:ea typeface="Calibri"/>
                  </a:rPr>
                  <a:t>-2</a:t>
                </a:r>
                <a:endParaRPr lang="en-US" sz="20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85" name="Text Box 225"/>
              <p:cNvSpPr txBox="1"/>
              <p:nvPr/>
            </p:nvSpPr>
            <p:spPr>
              <a:xfrm>
                <a:off x="4527789" y="1847151"/>
                <a:ext cx="145143" cy="261257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200" b="1">
                    <a:solidFill>
                      <a:srgbClr val="0070C0"/>
                    </a:solidFill>
                    <a:effectLst/>
                    <a:latin typeface="Times New Roman"/>
                    <a:ea typeface="Calibri"/>
                  </a:rPr>
                  <a:t>-3</a:t>
                </a:r>
                <a:endParaRPr lang="en-US" sz="20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86" name="Text Box 225"/>
              <p:cNvSpPr txBox="1"/>
              <p:nvPr/>
            </p:nvSpPr>
            <p:spPr>
              <a:xfrm>
                <a:off x="4264872" y="1848474"/>
                <a:ext cx="145143" cy="261257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200" b="1">
                    <a:solidFill>
                      <a:srgbClr val="0070C0"/>
                    </a:solidFill>
                    <a:effectLst/>
                    <a:latin typeface="Times New Roman"/>
                    <a:ea typeface="Calibri"/>
                  </a:rPr>
                  <a:t>-4</a:t>
                </a:r>
                <a:endParaRPr lang="en-US" sz="20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87" name="Text Box 225"/>
              <p:cNvSpPr txBox="1"/>
              <p:nvPr/>
            </p:nvSpPr>
            <p:spPr>
              <a:xfrm>
                <a:off x="4004522" y="1847151"/>
                <a:ext cx="145143" cy="261257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200" b="1">
                    <a:solidFill>
                      <a:srgbClr val="0070C0"/>
                    </a:solidFill>
                    <a:effectLst/>
                    <a:latin typeface="Times New Roman"/>
                    <a:ea typeface="Calibri"/>
                  </a:rPr>
                  <a:t>-5</a:t>
                </a:r>
                <a:endParaRPr lang="en-US" sz="20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88" name="Text Box 225"/>
              <p:cNvSpPr txBox="1"/>
              <p:nvPr/>
            </p:nvSpPr>
            <p:spPr>
              <a:xfrm>
                <a:off x="3742835" y="1847321"/>
                <a:ext cx="145143" cy="261257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200" b="1">
                    <a:solidFill>
                      <a:srgbClr val="0070C0"/>
                    </a:solidFill>
                    <a:effectLst/>
                    <a:latin typeface="Times New Roman"/>
                    <a:ea typeface="Calibri"/>
                  </a:rPr>
                  <a:t>-6</a:t>
                </a:r>
                <a:endParaRPr lang="en-US" sz="20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89" name="Text Box 225"/>
              <p:cNvSpPr txBox="1"/>
              <p:nvPr/>
            </p:nvSpPr>
            <p:spPr>
              <a:xfrm>
                <a:off x="3482802" y="1846305"/>
                <a:ext cx="145143" cy="261257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200" b="1">
                    <a:solidFill>
                      <a:srgbClr val="0070C0"/>
                    </a:solidFill>
                    <a:effectLst/>
                    <a:latin typeface="Times New Roman"/>
                    <a:ea typeface="Calibri"/>
                  </a:rPr>
                  <a:t>-7</a:t>
                </a:r>
                <a:endParaRPr lang="en-US" sz="20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90" name="Text Box 225"/>
              <p:cNvSpPr txBox="1"/>
              <p:nvPr/>
            </p:nvSpPr>
            <p:spPr>
              <a:xfrm>
                <a:off x="3222059" y="1847151"/>
                <a:ext cx="145143" cy="261257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200" b="1">
                    <a:solidFill>
                      <a:srgbClr val="0070C0"/>
                    </a:solidFill>
                    <a:effectLst/>
                    <a:latin typeface="Times New Roman"/>
                    <a:ea typeface="Calibri"/>
                  </a:rPr>
                  <a:t>-8</a:t>
                </a:r>
                <a:endParaRPr lang="en-US" sz="2000">
                  <a:effectLst/>
                  <a:latin typeface="Times New Roman"/>
                  <a:ea typeface="Times New Roman"/>
                </a:endParaRPr>
              </a:p>
            </p:txBody>
          </p:sp>
          <p:sp>
            <p:nvSpPr>
              <p:cNvPr id="391" name="Text Box 225"/>
              <p:cNvSpPr txBox="1"/>
              <p:nvPr/>
            </p:nvSpPr>
            <p:spPr>
              <a:xfrm>
                <a:off x="2957659" y="1846988"/>
                <a:ext cx="145143" cy="261257"/>
              </a:xfrm>
              <a:prstGeom prst="rect">
                <a:avLst/>
              </a:prstGeom>
              <a:noFill/>
              <a:ln w="6350">
                <a:noFill/>
              </a:ln>
              <a:effectLst/>
            </p:spPr>
            <p:style>
              <a:lnRef idx="0">
                <a:schemeClr val="accent1"/>
              </a:lnRef>
              <a:fillRef idx="0">
                <a:schemeClr val="accen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ot="0" spcFirstLastPara="0" vert="horz" wrap="none" lIns="0" tIns="0" rIns="0" bIns="0" numCol="1" spcCol="0" rtlCol="0" fromWordArt="0" anchor="t" anchorCtr="0" forceAA="0" compatLnSpc="1">
                <a:prstTxWarp prst="textNoShape">
                  <a:avLst/>
                </a:prstTxWarp>
                <a:noAutofit/>
              </a:bodyPr>
              <a:lstStyle/>
              <a:p>
                <a:pPr marL="0" marR="0">
                  <a:spcBef>
                    <a:spcPts val="0"/>
                  </a:spcBef>
                  <a:spcAft>
                    <a:spcPts val="600"/>
                  </a:spcAft>
                </a:pPr>
                <a:r>
                  <a:rPr lang="en-US" sz="1200" b="1">
                    <a:solidFill>
                      <a:srgbClr val="0070C0"/>
                    </a:solidFill>
                    <a:effectLst/>
                    <a:latin typeface="Times New Roman"/>
                    <a:ea typeface="Calibri"/>
                  </a:rPr>
                  <a:t>-9</a:t>
                </a:r>
                <a:endParaRPr lang="en-US" sz="2000">
                  <a:effectLst/>
                  <a:latin typeface="Times New Roman"/>
                  <a:ea typeface="Times New Roman"/>
                </a:endParaRPr>
              </a:p>
            </p:txBody>
          </p:sp>
        </p:grpSp>
        <p:cxnSp>
          <p:nvCxnSpPr>
            <p:cNvPr id="174" name="Straight Connector 173"/>
            <p:cNvCxnSpPr/>
            <p:nvPr/>
          </p:nvCxnSpPr>
          <p:spPr>
            <a:xfrm>
              <a:off x="4088433" y="3719821"/>
              <a:ext cx="2777366" cy="0"/>
            </a:xfrm>
            <a:prstGeom prst="line">
              <a:avLst/>
            </a:prstGeom>
            <a:ln w="28575">
              <a:solidFill>
                <a:srgbClr val="7030A0"/>
              </a:solidFill>
              <a:headEnd type="none" w="med" len="med"/>
              <a:tailEnd type="triangle" w="med" len="med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5" name="Straight Connector 174"/>
            <p:cNvCxnSpPr/>
            <p:nvPr/>
          </p:nvCxnSpPr>
          <p:spPr>
            <a:xfrm>
              <a:off x="6872525" y="3582661"/>
              <a:ext cx="0" cy="274320"/>
            </a:xfrm>
            <a:prstGeom prst="line">
              <a:avLst/>
            </a:prstGeom>
            <a:ln w="28575">
              <a:solidFill>
                <a:srgbClr val="0070C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6" name="Text Box 225"/>
            <p:cNvSpPr txBox="1"/>
            <p:nvPr/>
          </p:nvSpPr>
          <p:spPr>
            <a:xfrm>
              <a:off x="4077355" y="3502429"/>
              <a:ext cx="3068562" cy="348028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none" lIns="0" tIns="0" rIns="0" bIns="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marL="0" marR="0">
                <a:spcBef>
                  <a:spcPts val="0"/>
                </a:spcBef>
                <a:spcAft>
                  <a:spcPts val="600"/>
                </a:spcAft>
              </a:pPr>
              <a:r>
                <a:rPr lang="en-US" sz="1200" b="1" dirty="0">
                  <a:solidFill>
                    <a:srgbClr val="7030A0"/>
                  </a:solidFill>
                  <a:effectLst/>
                  <a:latin typeface="Times New Roman"/>
                  <a:ea typeface="Calibri"/>
                </a:rPr>
                <a:t>Move </a:t>
              </a:r>
              <a:r>
                <a:rPr lang="en-US" sz="1200" b="1" dirty="0" smtClean="0">
                  <a:solidFill>
                    <a:srgbClr val="7030A0"/>
                  </a:solidFill>
                  <a:effectLst/>
                  <a:latin typeface="Times New Roman"/>
                  <a:ea typeface="Calibri"/>
                </a:rPr>
                <a:t>8 </a:t>
              </a:r>
              <a:r>
                <a:rPr lang="en-US" sz="1200" b="1" dirty="0">
                  <a:solidFill>
                    <a:srgbClr val="7030A0"/>
                  </a:solidFill>
                  <a:effectLst/>
                  <a:latin typeface="Times New Roman"/>
                  <a:ea typeface="Calibri"/>
                </a:rPr>
                <a:t>units to the right </a:t>
              </a:r>
              <a:endParaRPr lang="en-US" sz="1200" dirty="0">
                <a:effectLst/>
                <a:latin typeface="Times New Roman"/>
                <a:ea typeface="Times New Roman"/>
              </a:endParaRPr>
            </a:p>
          </p:txBody>
        </p:sp>
      </p:grpSp>
      <p:cxnSp>
        <p:nvCxnSpPr>
          <p:cNvPr id="178" name="Straight Connector 177"/>
          <p:cNvCxnSpPr/>
          <p:nvPr/>
        </p:nvCxnSpPr>
        <p:spPr>
          <a:xfrm>
            <a:off x="4079895" y="2637155"/>
            <a:ext cx="2453619" cy="0"/>
          </a:xfrm>
          <a:prstGeom prst="line">
            <a:avLst/>
          </a:prstGeom>
          <a:ln w="28575">
            <a:solidFill>
              <a:srgbClr val="FF0000"/>
            </a:solidFill>
            <a:headEnd type="triangle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>
            <a:off x="4077355" y="2428875"/>
            <a:ext cx="0" cy="273685"/>
          </a:xfrm>
          <a:prstGeom prst="line">
            <a:avLst/>
          </a:prstGeom>
          <a:ln w="28575">
            <a:solidFill>
              <a:srgbClr val="0070C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0" name="Text Box 225"/>
          <p:cNvSpPr txBox="1"/>
          <p:nvPr/>
        </p:nvSpPr>
        <p:spPr>
          <a:xfrm>
            <a:off x="5026336" y="2419350"/>
            <a:ext cx="1500505" cy="181610"/>
          </a:xfrm>
          <a:prstGeom prst="rect">
            <a:avLst/>
          </a:prstGeom>
          <a:noFill/>
          <a:ln w="6350">
            <a:noFill/>
          </a:ln>
          <a:effectLst/>
        </p:spPr>
        <p:style>
          <a:lnRef idx="0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ot="0" spcFirstLastPara="0" vert="horz" wrap="none" lIns="0" tIns="0" rIns="0" bIns="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>
              <a:spcBef>
                <a:spcPts val="0"/>
              </a:spcBef>
              <a:spcAft>
                <a:spcPts val="600"/>
              </a:spcAft>
            </a:pPr>
            <a:r>
              <a:rPr lang="en-US" sz="1200" b="1" dirty="0">
                <a:solidFill>
                  <a:srgbClr val="FF0000"/>
                </a:solidFill>
                <a:effectLst/>
                <a:latin typeface="Times New Roman"/>
                <a:ea typeface="Calibri"/>
              </a:rPr>
              <a:t>Move 7 units to the left</a:t>
            </a:r>
            <a:endParaRPr lang="en-US" sz="1200" dirty="0">
              <a:effectLst/>
              <a:latin typeface="Times New Roman"/>
              <a:ea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19389925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ADDING AND SUBTRACTING REAL NUMBERS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4596765" algn="l"/>
              </a:tabLst>
            </a:pPr>
            <a:r>
              <a:rPr lang="en-US" sz="2400" b="1" dirty="0">
                <a:solidFill>
                  <a:srgbClr val="0070C0"/>
                </a:solidFill>
                <a:ea typeface="Calibri"/>
                <a:cs typeface="Times New Roman"/>
              </a:rPr>
              <a:t>RULES OF ADDITION</a:t>
            </a:r>
            <a:r>
              <a:rPr lang="en-US" sz="2400" dirty="0">
                <a:ea typeface="Calibri"/>
                <a:cs typeface="Times New Roman"/>
              </a:rPr>
              <a:t>: without a number line</a:t>
            </a:r>
          </a:p>
          <a:p>
            <a:pPr marL="400050" lvl="1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4596765" algn="l"/>
              </a:tabLst>
            </a:pPr>
            <a:r>
              <a:rPr lang="en-US" sz="2400" b="1" dirty="0">
                <a:ea typeface="Calibri"/>
                <a:cs typeface="Times New Roman"/>
              </a:rPr>
              <a:t>To add two numbers with the same sign:</a:t>
            </a:r>
            <a:endParaRPr lang="en-US" sz="2400" dirty="0">
              <a:ea typeface="Calibri"/>
              <a:cs typeface="Times New Roman"/>
            </a:endParaRPr>
          </a:p>
          <a:p>
            <a:pPr lvl="1" algn="just">
              <a:spcBef>
                <a:spcPts val="0"/>
              </a:spcBef>
              <a:buFont typeface="+mj-lt"/>
              <a:buAutoNum type="arabicPeriod"/>
              <a:tabLst>
                <a:tab pos="4596765" algn="l"/>
              </a:tabLst>
            </a:pPr>
            <a:r>
              <a:rPr lang="en-US" sz="2400" dirty="0">
                <a:ea typeface="Calibri"/>
                <a:cs typeface="Times New Roman"/>
              </a:rPr>
              <a:t>Add their absolute values.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4596765" algn="l"/>
              </a:tabLst>
            </a:pPr>
            <a:r>
              <a:rPr lang="en-US" sz="2400" dirty="0">
                <a:ea typeface="Calibri"/>
                <a:cs typeface="Times New Roman"/>
              </a:rPr>
              <a:t>Attach the common sign.</a:t>
            </a:r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4596765" algn="l"/>
              </a:tabLst>
            </a:pPr>
            <a:endParaRPr lang="en-US" sz="2400" dirty="0">
              <a:ea typeface="Calibri"/>
              <a:cs typeface="Times New Roman"/>
            </a:endParaRPr>
          </a:p>
          <a:p>
            <a:pPr marL="400050" lvl="1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4596765" algn="l"/>
              </a:tabLst>
            </a:pPr>
            <a:r>
              <a:rPr lang="en-US" sz="2400" b="1" dirty="0">
                <a:ea typeface="Calibri"/>
                <a:cs typeface="Times New Roman"/>
              </a:rPr>
              <a:t>To add two numbers with opposite signs:</a:t>
            </a:r>
            <a:endParaRPr lang="en-US" sz="2400" dirty="0">
              <a:ea typeface="Calibri"/>
              <a:cs typeface="Times New Roman"/>
            </a:endParaRPr>
          </a:p>
          <a:p>
            <a:pPr lvl="1" algn="just">
              <a:spcBef>
                <a:spcPts val="0"/>
              </a:spcBef>
              <a:buFont typeface="+mj-lt"/>
              <a:buAutoNum type="arabicPeriod"/>
              <a:tabLst>
                <a:tab pos="4596765" algn="l"/>
              </a:tabLst>
            </a:pPr>
            <a:r>
              <a:rPr lang="en-US" sz="2400" dirty="0">
                <a:ea typeface="Calibri"/>
                <a:cs typeface="Times New Roman"/>
              </a:rPr>
              <a:t>Subtract the smaller absolute value from the larger absolute value.</a:t>
            </a:r>
          </a:p>
          <a:p>
            <a:pPr lvl="1" algn="just">
              <a:spcBef>
                <a:spcPts val="0"/>
              </a:spcBef>
              <a:spcAft>
                <a:spcPts val="600"/>
              </a:spcAft>
              <a:buFont typeface="+mj-lt"/>
              <a:buAutoNum type="arabicPeriod"/>
              <a:tabLst>
                <a:tab pos="4596765" algn="l"/>
              </a:tabLst>
            </a:pPr>
            <a:r>
              <a:rPr lang="en-US" sz="2400" dirty="0">
                <a:ea typeface="Calibri"/>
                <a:cs typeface="Times New Roman"/>
              </a:rPr>
              <a:t>Attach the sign of the number with the larger absolute value</a:t>
            </a:r>
            <a:r>
              <a:rPr lang="en-US" sz="2400" dirty="0" smtClean="0">
                <a:ea typeface="Calibri"/>
                <a:cs typeface="Times New Roman"/>
              </a:rPr>
              <a:t>.</a:t>
            </a:r>
            <a:endParaRPr lang="en-US" sz="2400" dirty="0">
              <a:ea typeface="Calibri"/>
              <a:cs typeface="Times New Roman"/>
            </a:endParaRPr>
          </a:p>
        </p:txBody>
      </p:sp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72908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ADDING AND SUBTRACTING REAL NUMBERS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4596765" algn="l"/>
              </a:tabLst>
            </a:pPr>
            <a:r>
              <a:rPr lang="en-US" sz="2400" b="1" dirty="0">
                <a:solidFill>
                  <a:srgbClr val="0070C0"/>
                </a:solidFill>
              </a:rPr>
              <a:t>Sample Problem 2</a:t>
            </a:r>
            <a:r>
              <a:rPr lang="en-US" sz="2400" dirty="0"/>
              <a:t>: Find the sum.</a:t>
            </a:r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4596765" algn="l"/>
              </a:tabLst>
            </a:pPr>
            <a:endParaRPr lang="en-US" sz="2400" dirty="0">
              <a:ea typeface="Calibri"/>
              <a:cs typeface="Times New Roman"/>
            </a:endParaRPr>
          </a:p>
        </p:txBody>
      </p:sp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94286389"/>
                  </p:ext>
                </p:extLst>
              </p:nvPr>
            </p:nvGraphicFramePr>
            <p:xfrm>
              <a:off x="304800" y="1200150"/>
              <a:ext cx="3291840" cy="27432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48640"/>
                    <a:gridCol w="2743200"/>
                  </a:tblGrid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.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.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𝟔</m:t>
                                    </m:r>
                                  </m:e>
                                </m:d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𝟑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.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𝟑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𝟏𝟏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𝟕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094286389"/>
                  </p:ext>
                </p:extLst>
              </p:nvPr>
            </p:nvGraphicFramePr>
            <p:xfrm>
              <a:off x="304800" y="1200150"/>
              <a:ext cx="3291840" cy="27432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48640"/>
                    <a:gridCol w="2743200"/>
                  </a:tblGrid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20000" t="-8667" b="-200000"/>
                          </a:stretch>
                        </a:blipFill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20000" t="-108667" b="-100000"/>
                          </a:stretch>
                        </a:blipFill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20000" t="-208667"/>
                          </a:stretch>
                        </a:blipFill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69891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ADDING AND SUBTRACTING REAL NUMBERS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28600" y="742950"/>
            <a:ext cx="8686800" cy="4114800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4596765" algn="l"/>
              </a:tabLst>
            </a:pPr>
            <a:r>
              <a:rPr lang="en-US" sz="2400" b="1" dirty="0">
                <a:solidFill>
                  <a:srgbClr val="0070C0"/>
                </a:solidFill>
              </a:rPr>
              <a:t>Sample Problem 2</a:t>
            </a:r>
            <a:r>
              <a:rPr lang="en-US" sz="2400" dirty="0"/>
              <a:t>: Find the sum.</a:t>
            </a:r>
          </a:p>
          <a:p>
            <a:pPr marL="0" marR="0" indent="0" algn="just">
              <a:spcBef>
                <a:spcPts val="0"/>
              </a:spcBef>
              <a:spcAft>
                <a:spcPts val="600"/>
              </a:spcAft>
              <a:buNone/>
              <a:tabLst>
                <a:tab pos="4596765" algn="l"/>
              </a:tabLst>
            </a:pPr>
            <a:endParaRPr lang="en-US" sz="2400" dirty="0">
              <a:ea typeface="Calibri"/>
              <a:cs typeface="Times New Roman"/>
            </a:endParaRPr>
          </a:p>
        </p:txBody>
      </p:sp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3581400" y="2952750"/>
            <a:ext cx="914400" cy="4572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5410200" y="2038350"/>
            <a:ext cx="640080" cy="4572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5410200" y="1123950"/>
            <a:ext cx="914400" cy="457200"/>
          </a:xfrm>
          <a:prstGeom prst="rect">
            <a:avLst/>
          </a:prstGeom>
          <a:solidFill>
            <a:srgbClr val="FFFFCC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51110147"/>
                  </p:ext>
                </p:extLst>
              </p:nvPr>
            </p:nvGraphicFramePr>
            <p:xfrm>
              <a:off x="304800" y="1200150"/>
              <a:ext cx="6492240" cy="27432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48640"/>
                    <a:gridCol w="2743200"/>
                    <a:gridCol w="1828800"/>
                    <a:gridCol w="1371600"/>
                  </a:tblGrid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.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.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𝟔</m:t>
                                    </m:r>
                                  </m:e>
                                </m:d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𝟑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.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.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𝟐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𝟑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.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.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𝟗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𝟑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</m:den>
                                </m:f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=−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f>
                                  <m:f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fPr>
                                  <m:num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𝟏</m:t>
                                    </m:r>
                                  </m:num>
                                  <m:den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𝟐</m:t>
                                    </m:r>
                                  </m:den>
                                </m:f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𝟑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𝟏𝟏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+</m:t>
                                </m:r>
                                <m:d>
                                  <m:dPr>
                                    <m:ctrlP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</m:ctrlPr>
                                  </m:dPr>
                                  <m:e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−</m:t>
                                    </m:r>
                                    <m:r>
                                      <a:rPr lang="en-US" sz="2000" b="1" i="1">
                                        <a:effectLst/>
                                        <a:latin typeface="Cambria Math"/>
                                        <a:ea typeface="Calibri"/>
                                        <a:cs typeface="Times New Roman"/>
                                      </a:rPr>
                                      <m:t>𝟕</m:t>
                                    </m:r>
                                  </m:e>
                                </m:d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14:m>
                            <m:oMathPara xmlns:m="http://schemas.openxmlformats.org/officeDocument/2006/math">
                              <m:oMathParaPr>
                                <m:jc m:val="left"/>
                              </m:oMathParaPr>
                              <m:oMath xmlns:m="http://schemas.openxmlformats.org/officeDocument/2006/math"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=−</m:t>
                                </m:r>
                                <m:r>
                                  <a:rPr lang="en-US" sz="2000" b="1" i="1">
                                    <a:effectLst/>
                                    <a:latin typeface="Cambria Math"/>
                                    <a:ea typeface="Calibri"/>
                                    <a:cs typeface="Times New Roman"/>
                                  </a:rPr>
                                  <m:t>𝟏𝟖</m:t>
                                </m:r>
                              </m:oMath>
                            </m:oMathPara>
                          </a14:m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Choice>
        <mc:Fallback xmlns="">
          <p:graphicFrame>
            <p:nvGraphicFramePr>
              <p:cNvPr id="7" name="Table 6"/>
              <p:cNvGraphicFramePr>
                <a:graphicFrameLocks noGrp="1"/>
              </p:cNvGraphicFramePr>
              <p:nvPr>
                <p:extLst>
                  <p:ext uri="{D42A27DB-BD31-4B8C-83A1-F6EECF244321}">
                    <p14:modId xmlns:p14="http://schemas.microsoft.com/office/powerpoint/2010/main" val="1251110147"/>
                  </p:ext>
                </p:extLst>
              </p:nvPr>
            </p:nvGraphicFramePr>
            <p:xfrm>
              <a:off x="304800" y="1200150"/>
              <a:ext cx="6492240" cy="2743200"/>
            </p:xfrm>
            <a:graphic>
              <a:graphicData uri="http://schemas.openxmlformats.org/drawingml/2006/table">
                <a:tbl>
                  <a:tblPr firstRow="1" firstCol="1" bandRow="1"/>
                  <a:tblGrid>
                    <a:gridCol w="548640"/>
                    <a:gridCol w="2743200"/>
                    <a:gridCol w="1828800"/>
                    <a:gridCol w="1371600"/>
                  </a:tblGrid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a.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20000" t="-8667" r="-116667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180000" t="-8667" r="-75000" b="-2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373333" t="-8667" b="-200000"/>
                          </a:stretch>
                        </a:blipFill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b.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20000" t="-108667" r="-116667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180000" t="-108667" r="-75000" b="-100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373333" t="-108667" b="-100000"/>
                          </a:stretch>
                        </a:blipFill>
                      </a:tcPr>
                    </a:tc>
                  </a:tr>
                  <a:tr h="914400">
                    <a:tc>
                      <a:txBody>
                        <a:bodyPr/>
                        <a:lstStyle/>
                        <a:p>
                          <a:pPr marL="0" marR="0" lvl="0" indent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buFont typeface="+mj-lt"/>
                            <a:buNone/>
                            <a:tabLst>
                              <a:tab pos="4596765" algn="l"/>
                            </a:tabLst>
                          </a:pPr>
                          <a:r>
                            <a:rPr lang="en-US" sz="2000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r>
                            <a:rPr lang="en-US" sz="2000" dirty="0" smtClean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c.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20000" t="-208667" r="-116667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endParaRPr lang="en-US"/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  <a:blipFill rotWithShape="1">
                          <a:blip r:embed="rId3"/>
                          <a:stretch>
                            <a:fillRect l="-180000" t="-208667" r="-75000"/>
                          </a:stretch>
                        </a:blipFill>
                      </a:tcPr>
                    </a:tc>
                    <a:tc>
                      <a:txBody>
                        <a:bodyPr/>
                        <a:lstStyle/>
                        <a:p>
                          <a:pPr marL="0" marR="0" algn="just">
                            <a:spcBef>
                              <a:spcPts val="0"/>
                            </a:spcBef>
                            <a:spcAft>
                              <a:spcPts val="0"/>
                            </a:spcAft>
                            <a:tabLst>
                              <a:tab pos="4596765" algn="l"/>
                            </a:tabLst>
                          </a:pPr>
                          <a:r>
                            <a:rPr lang="en-US" sz="2000" b="1" dirty="0">
                              <a:effectLst/>
                              <a:latin typeface="Calibri"/>
                              <a:ea typeface="Calibri"/>
                              <a:cs typeface="Times New Roman"/>
                            </a:rPr>
                            <a:t> </a:t>
                          </a:r>
                          <a:endParaRPr lang="en-US" sz="2000" dirty="0">
                            <a:effectLst/>
                            <a:latin typeface="Calibri"/>
                            <a:ea typeface="Calibri"/>
                            <a:cs typeface="Times New Roman"/>
                          </a:endParaRPr>
                        </a:p>
                      </a:txBody>
                      <a:tcPr marL="68580" marR="68580" marT="0" marB="0">
                        <a:lnL>
                          <a:noFill/>
                        </a:lnL>
                        <a:lnR>
                          <a:noFill/>
                        </a:lnR>
                        <a:lnT>
                          <a:noFill/>
                        </a:lnT>
                        <a:lnB>
                          <a:noFill/>
                        </a:lnB>
                      </a:tcPr>
                    </a:tc>
                  </a:tr>
                </a:tbl>
              </a:graphicData>
            </a:graphic>
          </p:graphicFrame>
        </mc:Fallback>
      </mc:AlternateContent>
    </p:spTree>
    <p:extLst>
      <p:ext uri="{BB962C8B-B14F-4D97-AF65-F5344CB8AC3E}">
        <p14:creationId xmlns:p14="http://schemas.microsoft.com/office/powerpoint/2010/main" val="103257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-19050"/>
            <a:ext cx="8229600" cy="365760"/>
          </a:xfrm>
        </p:spPr>
        <p:txBody>
          <a:bodyPr>
            <a:normAutofit/>
          </a:bodyPr>
          <a:lstStyle/>
          <a:p>
            <a:pPr algn="l"/>
            <a:r>
              <a:rPr lang="en-US" sz="1700" b="1" dirty="0" smtClean="0">
                <a:latin typeface="Cambria" panose="02040503050406030204" pitchFamily="18" charset="0"/>
              </a:rPr>
              <a:t>ADDING AND SUBTRACTING REAL NUMBERS</a:t>
            </a:r>
            <a:endParaRPr lang="en-US" sz="1700" b="1" dirty="0">
              <a:latin typeface="Cambria" panose="02040503050406030204" pitchFamily="18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400" b="1" dirty="0">
                    <a:solidFill>
                      <a:srgbClr val="0070C0"/>
                    </a:solidFill>
                  </a:rPr>
                  <a:t>RULE OF SUBTRACTION</a:t>
                </a:r>
                <a:r>
                  <a:rPr lang="en-US" sz="2400" dirty="0"/>
                  <a:t>: without a number line</a:t>
                </a:r>
              </a:p>
              <a:p>
                <a:pPr marL="400050" lvl="1" indent="0">
                  <a:buNone/>
                </a:pPr>
                <a:r>
                  <a:rPr lang="en-US" sz="2400" b="1" dirty="0"/>
                  <a:t>To subtract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𝒃</m:t>
                    </m:r>
                  </m:oMath>
                </a14:m>
                <a:r>
                  <a:rPr lang="en-US" sz="2400" b="1" dirty="0"/>
                  <a:t> from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 </m:t>
                    </m:r>
                    <m:r>
                      <a:rPr lang="en-US" sz="2400" b="1" i="1">
                        <a:latin typeface="Cambria Math"/>
                      </a:rPr>
                      <m:t>𝒂</m:t>
                    </m:r>
                  </m:oMath>
                </a14:m>
                <a:r>
                  <a:rPr lang="en-US" sz="2400" b="1" dirty="0"/>
                  <a:t>, add the opposite of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𝒃</m:t>
                    </m:r>
                  </m:oMath>
                </a14:m>
                <a:r>
                  <a:rPr lang="en-US" sz="2400" b="1" dirty="0"/>
                  <a:t> to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𝒂</m:t>
                    </m:r>
                  </m:oMath>
                </a14:m>
                <a:r>
                  <a:rPr lang="en-US" sz="2400" b="1" dirty="0"/>
                  <a:t>: </a:t>
                </a:r>
                <a:endParaRPr lang="en-US" sz="2400" dirty="0"/>
              </a:p>
              <a:p>
                <a:pPr marL="400050" lvl="1" indent="0">
                  <a:buNone/>
                </a:pPr>
                <a:endParaRPr lang="en-US" sz="2400" b="1" i="1" dirty="0" smtClean="0"/>
              </a:p>
              <a:p>
                <a:pPr marL="400050" lvl="1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400" b="1" i="1">
                          <a:latin typeface="Cambria Math"/>
                        </a:rPr>
                        <m:t>𝒂</m:t>
                      </m:r>
                      <m:r>
                        <a:rPr lang="en-US" sz="2400" b="1" i="1">
                          <a:latin typeface="Cambria Math"/>
                        </a:rPr>
                        <m:t>−</m:t>
                      </m:r>
                      <m:r>
                        <a:rPr lang="en-US" sz="2400" b="1" i="1">
                          <a:latin typeface="Cambria Math"/>
                        </a:rPr>
                        <m:t>𝒃</m:t>
                      </m:r>
                      <m:r>
                        <a:rPr lang="en-US" sz="2400" b="1" i="1">
                          <a:latin typeface="Cambria Math"/>
                        </a:rPr>
                        <m:t>=</m:t>
                      </m:r>
                      <m:r>
                        <a:rPr lang="en-US" sz="2400" b="1" i="1">
                          <a:latin typeface="Cambria Math"/>
                        </a:rPr>
                        <m:t>𝒂</m:t>
                      </m:r>
                      <m:r>
                        <a:rPr lang="en-US" sz="2400" b="1" i="1">
                          <a:latin typeface="Cambria Math"/>
                        </a:rPr>
                        <m:t>+</m:t>
                      </m:r>
                      <m:d>
                        <m:dPr>
                          <m:ctrlPr>
                            <a:rPr lang="en-US" sz="2400" b="1" i="1">
                              <a:latin typeface="Cambria Math"/>
                            </a:rPr>
                          </m:ctrlPr>
                        </m:dPr>
                        <m:e>
                          <m:r>
                            <a:rPr lang="en-US" sz="2400" b="1" i="1">
                              <a:latin typeface="Cambria Math"/>
                            </a:rPr>
                            <m:t>−</m:t>
                          </m:r>
                          <m:r>
                            <a:rPr lang="en-US" sz="2400" b="1" i="1">
                              <a:latin typeface="Cambria Math"/>
                            </a:rPr>
                            <m:t>𝒃</m:t>
                          </m:r>
                        </m:e>
                      </m:d>
                    </m:oMath>
                  </m:oMathPara>
                </a14:m>
                <a:endParaRPr lang="en-US" sz="2400" dirty="0"/>
              </a:p>
              <a:p>
                <a:pPr marL="400050" lvl="1" indent="0">
                  <a:buNone/>
                </a:pPr>
                <a:endParaRPr lang="en-US" sz="2400" dirty="0" smtClean="0"/>
              </a:p>
              <a:p>
                <a:pPr marL="400050" lvl="1" indent="0">
                  <a:buNone/>
                </a:pPr>
                <a:r>
                  <a:rPr lang="en-US" sz="2400" dirty="0" smtClean="0"/>
                  <a:t>The </a:t>
                </a:r>
                <a:r>
                  <a:rPr lang="en-US" sz="2400" dirty="0"/>
                  <a:t>result is the difference of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𝒂</m:t>
                    </m:r>
                  </m:oMath>
                </a14:m>
                <a:r>
                  <a:rPr lang="en-US" sz="2400" dirty="0"/>
                  <a:t> and </a:t>
                </a:r>
                <a14:m>
                  <m:oMath xmlns:m="http://schemas.openxmlformats.org/officeDocument/2006/math">
                    <m:r>
                      <a:rPr lang="en-US" sz="2400" b="1" i="1">
                        <a:latin typeface="Cambria Math"/>
                      </a:rPr>
                      <m:t>𝒃</m:t>
                    </m:r>
                  </m:oMath>
                </a14:m>
                <a:r>
                  <a:rPr lang="en-US" sz="2400" dirty="0"/>
                  <a:t>.</a:t>
                </a:r>
              </a:p>
              <a:p>
                <a:pPr marL="0" marR="0" indent="0" algn="just">
                  <a:spcBef>
                    <a:spcPts val="0"/>
                  </a:spcBef>
                  <a:spcAft>
                    <a:spcPts val="600"/>
                  </a:spcAft>
                  <a:buNone/>
                  <a:tabLst>
                    <a:tab pos="4596765" algn="l"/>
                  </a:tabLst>
                </a:pPr>
                <a:endParaRPr lang="en-US" sz="2400" dirty="0">
                  <a:ea typeface="Calibri"/>
                  <a:cs typeface="Times New Roman"/>
                </a:endParaRP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28600" y="742950"/>
                <a:ext cx="8686800" cy="4114800"/>
              </a:xfrm>
              <a:blipFill rotWithShape="1">
                <a:blip r:embed="rId2"/>
                <a:stretch>
                  <a:fillRect l="-1123" t="-118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2" descr="C:\Users\nicart\Dropbox\algebra 1\Horizontal Logo (1)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67227" y="4868852"/>
            <a:ext cx="2414016" cy="30412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480303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43</TotalTime>
  <Words>958</Words>
  <Application>Microsoft Office PowerPoint</Application>
  <PresentationFormat>On-screen Show (16:9)</PresentationFormat>
  <Paragraphs>281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Office Theme</vt:lpstr>
      <vt:lpstr>Adding and Subtracting Real Numbers</vt:lpstr>
      <vt:lpstr>ADDING AND SUBTRACTING REAL NUMBERS</vt:lpstr>
      <vt:lpstr>ADDING AND SUBTRACTING REAL NUMBERS</vt:lpstr>
      <vt:lpstr>ADDING AND SUBTRACTING REAL NUMBERS</vt:lpstr>
      <vt:lpstr>ADDING AND SUBTRACTING REAL NUMBERS</vt:lpstr>
      <vt:lpstr>ADDING AND SUBTRACTING REAL NUMBERS</vt:lpstr>
      <vt:lpstr>ADDING AND SUBTRACTING REAL NUMBERS</vt:lpstr>
      <vt:lpstr>ADDING AND SUBTRACTING REAL NUMBERS</vt:lpstr>
      <vt:lpstr>ADDING AND SUBTRACTING REAL NUMBERS</vt:lpstr>
      <vt:lpstr>ADDING AND SUBTRACTING REAL NUMBERS</vt:lpstr>
      <vt:lpstr>ADDING AND SUBTRACTING REAL NUMBERS</vt:lpstr>
      <vt:lpstr>ADDING AND SUBTRACTING REAL NUMBERS</vt:lpstr>
      <vt:lpstr>ADDING AND SUBTRACTING REAL NUMBERS</vt:lpstr>
      <vt:lpstr>ADDING AND SUBTRACTING REAL NUMBERS</vt:lpstr>
      <vt:lpstr>ADDING AND SUBTRACTING REAL NUMBERS</vt:lpstr>
      <vt:lpstr>ADDING AND SUBTRACTING REAL NUMBERS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NYL NICART</dc:creator>
  <cp:lastModifiedBy>NYL NICART</cp:lastModifiedBy>
  <cp:revision>38</cp:revision>
  <dcterms:created xsi:type="dcterms:W3CDTF">2016-12-20T05:05:08Z</dcterms:created>
  <dcterms:modified xsi:type="dcterms:W3CDTF">2016-12-25T14:33:39Z</dcterms:modified>
</cp:coreProperties>
</file>