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1" r:id="rId6"/>
    <p:sldId id="274" r:id="rId7"/>
    <p:sldId id="275" r:id="rId8"/>
    <p:sldId id="276" r:id="rId9"/>
    <p:sldId id="287" r:id="rId10"/>
    <p:sldId id="273" r:id="rId11"/>
    <p:sldId id="277" r:id="rId12"/>
    <p:sldId id="272" r:id="rId13"/>
    <p:sldId id="278" r:id="rId14"/>
    <p:sldId id="282" r:id="rId15"/>
    <p:sldId id="279" r:id="rId16"/>
    <p:sldId id="283" r:id="rId17"/>
    <p:sldId id="284" r:id="rId18"/>
    <p:sldId id="285" r:id="rId19"/>
    <p:sldId id="286" r:id="rId20"/>
    <p:sldId id="263" r:id="rId21"/>
    <p:sldId id="288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14" y="-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Multiplying and Dividing Real Numbers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1 </a:t>
            </a:r>
            <a:r>
              <a:rPr lang="en-US" dirty="0" smtClean="0"/>
              <a:t>Lesson </a:t>
            </a:r>
            <a:r>
              <a:rPr lang="en-US" dirty="0" smtClean="0"/>
              <a:t>6</a:t>
            </a:r>
            <a:endParaRPr lang="en-US" dirty="0"/>
          </a:p>
        </p:txBody>
      </p:sp>
      <p:pic>
        <p:nvPicPr>
          <p:cNvPr id="7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" y="691223"/>
            <a:ext cx="8229600" cy="10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 smtClean="0">
                <a:solidFill>
                  <a:srgbClr val="0070C0"/>
                </a:solidFill>
                <a:ea typeface="Calibri"/>
                <a:cs typeface="Times New Roman"/>
              </a:rPr>
              <a:t>Sample Problem 4</a:t>
            </a:r>
            <a:r>
              <a:rPr lang="en-US" sz="2400" dirty="0" smtClean="0">
                <a:ea typeface="Calibri"/>
                <a:cs typeface="Times New Roman"/>
              </a:rPr>
              <a:t>: </a:t>
            </a:r>
            <a:r>
              <a:rPr lang="en-US" sz="2400" dirty="0" smtClean="0">
                <a:ea typeface="Calibri"/>
                <a:cs typeface="Times New Roman"/>
              </a:rPr>
              <a:t>An </a:t>
            </a:r>
            <a:r>
              <a:rPr lang="en-US" sz="2400" dirty="0">
                <a:ea typeface="Calibri"/>
                <a:cs typeface="Times New Roman"/>
              </a:rPr>
              <a:t>average person need to drink 3 liters of water a day. How many liters of water an average person   drinks in a month?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/>
          </a:p>
        </p:txBody>
      </p:sp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41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1870710"/>
            <a:ext cx="2819400" cy="54864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  <a:tabLst>
                    <a:tab pos="4596765" algn="l"/>
                  </a:tabLst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Problem 4</a:t>
                </a:r>
                <a:r>
                  <a:rPr lang="en-US" sz="2400" dirty="0" smtClean="0">
                    <a:ea typeface="Calibri"/>
                    <a:cs typeface="Times New Roman"/>
                  </a:rPr>
                  <a:t>: </a:t>
                </a:r>
                <a:r>
                  <a:rPr lang="en-US" sz="2400" dirty="0" smtClean="0">
                    <a:ea typeface="Calibri"/>
                    <a:cs typeface="Times New Roman"/>
                  </a:rPr>
                  <a:t>An </a:t>
                </a:r>
                <a:r>
                  <a:rPr lang="en-US" sz="2400" dirty="0">
                    <a:ea typeface="Calibri"/>
                    <a:cs typeface="Times New Roman"/>
                  </a:rPr>
                  <a:t>average person need to drink 3 liters of water a day. How many liters of water an average person   drinks in a month? </a:t>
                </a:r>
              </a:p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  <a:tabLst>
                    <a:tab pos="459676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𝟑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𝟑𝟎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𝟗𝟎</m:t>
                      </m:r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</m:t>
                      </m:r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𝒍𝒊𝒕𝒆𝒓𝒔</m:t>
                      </m:r>
                    </m:oMath>
                  </m:oMathPara>
                </a14:m>
                <a:endParaRPr lang="en-US" sz="2400" dirty="0">
                  <a:ea typeface="Calibri"/>
                  <a:cs typeface="Times New Roman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 r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8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DIVISION RULE</a:t>
                </a:r>
                <a:endParaRPr lang="en-US" sz="24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To divide a number </a:t>
                </a:r>
                <a14:m>
                  <m:oMath xmlns:m="http://schemas.openxmlformats.org/officeDocument/2006/math">
                    <m:r>
                      <a:rPr lang="en-US" sz="2400" b="1" i="1"/>
                      <m:t>𝒂</m:t>
                    </m:r>
                  </m:oMath>
                </a14:m>
                <a:r>
                  <a:rPr lang="en-US" sz="2400" dirty="0"/>
                  <a:t> by a nonzero number </a:t>
                </a:r>
                <a14:m>
                  <m:oMath xmlns:m="http://schemas.openxmlformats.org/officeDocument/2006/math">
                    <m:r>
                      <a:rPr lang="en-US" sz="2400" b="1" i="1"/>
                      <m:t>𝒃</m:t>
                    </m:r>
                  </m:oMath>
                </a14:m>
                <a:r>
                  <a:rPr lang="en-US" sz="2400" dirty="0"/>
                  <a:t>, multiply </a:t>
                </a:r>
                <a14:m>
                  <m:oMath xmlns:m="http://schemas.openxmlformats.org/officeDocument/2006/math">
                    <m:r>
                      <a:rPr lang="en-US" sz="2400" b="1" i="1"/>
                      <m:t>𝒂</m:t>
                    </m:r>
                  </m:oMath>
                </a14:m>
                <a:r>
                  <a:rPr lang="en-US" sz="2400" dirty="0"/>
                  <a:t> by the reciprocal of </a:t>
                </a:r>
                <a14:m>
                  <m:oMath xmlns:m="http://schemas.openxmlformats.org/officeDocument/2006/math">
                    <m:r>
                      <a:rPr lang="en-US" sz="2400" b="1" i="1"/>
                      <m:t>𝒃</m:t>
                    </m:r>
                  </m:oMath>
                </a14:m>
                <a:r>
                  <a:rPr lang="en-US" sz="2400" dirty="0"/>
                  <a:t>. 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/>
                  <a:t>The result is the quotient of </a:t>
                </a:r>
                <a14:m>
                  <m:oMath xmlns:m="http://schemas.openxmlformats.org/officeDocument/2006/math">
                    <m:r>
                      <a:rPr lang="en-US" sz="2400" b="1" i="1"/>
                      <m:t>𝒂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/>
                      <m:t>𝒃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200400" y="2038350"/>
                <a:ext cx="2743200" cy="914400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𝒂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÷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𝒃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𝒂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⋅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US" sz="2000">
                  <a:effectLst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38350"/>
                <a:ext cx="2743200" cy="9144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036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Sample Problem 5</a:t>
            </a:r>
            <a:r>
              <a:rPr lang="en-US" sz="2400" dirty="0"/>
              <a:t>: Find the quotient.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1011315"/>
                  </p:ext>
                </p:extLst>
              </p:nvPr>
            </p:nvGraphicFramePr>
            <p:xfrm>
              <a:off x="304800" y="1200150"/>
              <a:ext cx="8503920" cy="73152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𝟔𝟔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÷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𝟒𝟖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f>
                                      <m:fPr>
                                        <m:type m:val="skw"/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𝟑</m:t>
                                        </m:r>
                                      </m:num>
                                      <m:den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𝟒</m:t>
                                        </m:r>
                                      </m:den>
                                    </m:f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1011315"/>
                  </p:ext>
                </p:extLst>
              </p:nvPr>
            </p:nvGraphicFramePr>
            <p:xfrm>
              <a:off x="304800" y="1200150"/>
              <a:ext cx="8503920" cy="73152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00" t="-10833" r="-24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48000" t="-10833" r="-1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2000" t="-108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141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3979" y="2724150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1885950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07480" y="3440430"/>
            <a:ext cx="731520" cy="7315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Sample Problem 5</a:t>
            </a:r>
            <a:r>
              <a:rPr lang="en-US" sz="2400" dirty="0"/>
              <a:t>: Find the quotient.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0188586"/>
                  </p:ext>
                </p:extLst>
              </p:nvPr>
            </p:nvGraphicFramePr>
            <p:xfrm>
              <a:off x="304800" y="1200150"/>
              <a:ext cx="8503920" cy="285756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𝟔𝟔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÷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𝟒𝟖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f>
                                      <m:fPr>
                                        <m:type m:val="skw"/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𝟑</m:t>
                                        </m:r>
                                      </m:num>
                                      <m:den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𝟒</m:t>
                                        </m:r>
                                      </m:den>
                                    </m:f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𝟔𝟔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𝟏𝟏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𝟏𝟔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÷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0188586"/>
                  </p:ext>
                </p:extLst>
              </p:nvPr>
            </p:nvGraphicFramePr>
            <p:xfrm>
              <a:off x="304800" y="1200150"/>
              <a:ext cx="8503920" cy="285756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00" t="-10833" r="-248000" b="-2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48000" t="-10833" r="-124000" b="-2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2000" t="-10833" b="-291667"/>
                          </a:stretch>
                        </a:blip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00" t="-98519" r="-248000" b="-1592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48000" t="-98519" r="-124000" b="-1592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2000" t="-98519" b="-159259"/>
                          </a:stretch>
                        </a:blipFill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00" t="-223333" r="-248000" b="-79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2000" t="-223333" b="-79167"/>
                          </a:stretch>
                        </a:blipFill>
                      </a:tcPr>
                    </a:tc>
                  </a:tr>
                  <a:tr h="571564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2000" t="-412766" b="-106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7644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THE SIGN OF A QUOTIENT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/>
              <a:t>The quotient of two numbers with the same sign is </a:t>
            </a:r>
            <a:r>
              <a:rPr lang="en-US" sz="2400" dirty="0" smtClean="0"/>
              <a:t>positive.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quotient of two numbers with opposite signs is negative.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200400" y="1581150"/>
                <a:ext cx="2743200" cy="914400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𝒂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÷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𝒃</m:t>
                          </m:r>
                        </m:e>
                      </m:d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𝒂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US" sz="2000" dirty="0">
                  <a:effectLst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581150"/>
                <a:ext cx="2743200" cy="9144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200400" y="2952750"/>
                <a:ext cx="2743200" cy="914400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𝒂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÷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𝒃</m:t>
                          </m:r>
                        </m:e>
                      </m:d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𝒂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US" sz="2000">
                  <a:effectLst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952750"/>
                <a:ext cx="2743200" cy="9144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41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Sample Problem </a:t>
            </a:r>
            <a:r>
              <a:rPr lang="en-US" sz="2400" b="1" dirty="0" smtClean="0">
                <a:solidFill>
                  <a:srgbClr val="0070C0"/>
                </a:solidFill>
              </a:rPr>
              <a:t>6</a:t>
            </a:r>
            <a:r>
              <a:rPr lang="en-US" sz="2400" dirty="0" smtClean="0"/>
              <a:t>: </a:t>
            </a:r>
            <a:r>
              <a:rPr lang="en-US" sz="2400" dirty="0"/>
              <a:t>Find the quotient.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6217018"/>
                  </p:ext>
                </p:extLst>
              </p:nvPr>
            </p:nvGraphicFramePr>
            <p:xfrm>
              <a:off x="304800" y="1200150"/>
              <a:ext cx="8503920" cy="73152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𝟖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𝟑𝟐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𝟖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𝟒𝟓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𝟏𝟎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6217018"/>
                  </p:ext>
                </p:extLst>
              </p:nvPr>
            </p:nvGraphicFramePr>
            <p:xfrm>
              <a:off x="304800" y="1200150"/>
              <a:ext cx="8503920" cy="73152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00" t="-10833" r="-24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48000" t="-10833" r="-1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2000" t="-108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912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3978" y="2724150"/>
            <a:ext cx="1303421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2703610"/>
            <a:ext cx="1262743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07480" y="2703610"/>
            <a:ext cx="1264920" cy="47774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Sample Problem </a:t>
            </a:r>
            <a:r>
              <a:rPr lang="en-US" sz="2400" b="1" dirty="0" smtClean="0">
                <a:solidFill>
                  <a:srgbClr val="0070C0"/>
                </a:solidFill>
              </a:rPr>
              <a:t>6</a:t>
            </a:r>
            <a:r>
              <a:rPr lang="en-US" sz="2400" dirty="0" smtClean="0"/>
              <a:t>: </a:t>
            </a:r>
            <a:r>
              <a:rPr lang="en-US" sz="2400" dirty="0"/>
              <a:t>Simplify each expression.</a:t>
            </a: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0936332"/>
                  </p:ext>
                </p:extLst>
              </p:nvPr>
            </p:nvGraphicFramePr>
            <p:xfrm>
              <a:off x="304800" y="1200150"/>
              <a:ext cx="8503920" cy="2286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𝟖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𝟑𝟐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𝟖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𝟒𝟓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𝟏𝟎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𝟐𝟒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𝟖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𝟑𝟐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𝟖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𝟒𝟓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𝟏𝟎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𝟖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𝟗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0936332"/>
                  </p:ext>
                </p:extLst>
              </p:nvPr>
            </p:nvGraphicFramePr>
            <p:xfrm>
              <a:off x="304800" y="1200150"/>
              <a:ext cx="8503920" cy="2286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00" t="-10833" r="-248000" b="-2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48000" t="-10833" r="-124000" b="-2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2000" t="-10833" b="-212500"/>
                          </a:stretch>
                        </a:blip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00" t="-98519" r="-248000" b="-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48000" t="-98519" r="-124000" b="-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2000" t="-98519" b="-88889"/>
                          </a:stretch>
                        </a:blipFill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00" t="-223333" r="-24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48000" t="-223333" r="-1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2000" t="-2233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3425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Sample Problem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7</a:t>
                </a:r>
                <a:r>
                  <a:rPr lang="en-US" sz="2400" dirty="0" smtClean="0"/>
                  <a:t>: </a:t>
                </a:r>
                <a:r>
                  <a:rPr lang="en-US" sz="2400" dirty="0"/>
                  <a:t>Evaluate each expression if </a:t>
                </a:r>
                <a14:m>
                  <m:oMath xmlns:m="http://schemas.openxmlformats.org/officeDocument/2006/math">
                    <m:r>
                      <a:rPr lang="en-US" sz="2400" b="1" i="1"/>
                      <m:t>𝒂</m:t>
                    </m:r>
                    <m:r>
                      <a:rPr lang="en-US" sz="2400" b="1" i="1"/>
                      <m:t>=−</m:t>
                    </m:r>
                    <m:r>
                      <a:rPr lang="en-US" sz="2400" b="1" i="1"/>
                      <m:t>𝟑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/>
                      <m:t>𝒃</m:t>
                    </m:r>
                    <m:r>
                      <a:rPr lang="en-US" sz="2400" b="1" i="1"/>
                      <m:t>=−</m:t>
                    </m:r>
                    <m:r>
                      <a:rPr lang="en-US" sz="2400" b="1" i="1"/>
                      <m:t>𝟐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9689978"/>
                  </p:ext>
                </p:extLst>
              </p:nvPr>
            </p:nvGraphicFramePr>
            <p:xfrm>
              <a:off x="304800" y="1581150"/>
              <a:ext cx="8503920" cy="73152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𝒃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𝒃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𝒂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𝒃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9689978"/>
                  </p:ext>
                </p:extLst>
              </p:nvPr>
            </p:nvGraphicFramePr>
            <p:xfrm>
              <a:off x="304800" y="1581150"/>
              <a:ext cx="8503920" cy="73152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4000" t="-10000" r="-248000" b="-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48000" t="-10000" r="-124000" b="-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72000" t="-10000" b="-8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782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802" y="3790950"/>
            <a:ext cx="728198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3790950"/>
            <a:ext cx="731520" cy="762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3790950"/>
            <a:ext cx="914400" cy="762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Sample Problem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7</a:t>
                </a:r>
                <a:r>
                  <a:rPr lang="en-US" sz="2400" dirty="0" smtClean="0"/>
                  <a:t>: </a:t>
                </a:r>
                <a:r>
                  <a:rPr lang="en-US" sz="2400" dirty="0"/>
                  <a:t>Evaluate each expression if </a:t>
                </a:r>
                <a14:m>
                  <m:oMath xmlns:m="http://schemas.openxmlformats.org/officeDocument/2006/math">
                    <m:r>
                      <a:rPr lang="en-US" sz="2400" b="1" i="1"/>
                      <m:t>𝒂</m:t>
                    </m:r>
                    <m:r>
                      <a:rPr lang="en-US" sz="2400" b="1" i="1"/>
                      <m:t>=−</m:t>
                    </m:r>
                    <m:r>
                      <a:rPr lang="en-US" sz="2400" b="1" i="1"/>
                      <m:t>𝟑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/>
                      <m:t>𝒃</m:t>
                    </m:r>
                    <m:r>
                      <a:rPr lang="en-US" sz="2400" b="1" i="1"/>
                      <m:t>=−</m:t>
                    </m:r>
                    <m:r>
                      <a:rPr lang="en-US" sz="2400" b="1" i="1"/>
                      <m:t>𝟐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9082790"/>
                  </p:ext>
                </p:extLst>
              </p:nvPr>
            </p:nvGraphicFramePr>
            <p:xfrm>
              <a:off x="304800" y="1581150"/>
              <a:ext cx="8503920" cy="301752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𝒃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𝒃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𝒂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𝒃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d>
                                      <m:dPr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−</m:t>
                                        </m:r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𝟑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d>
                                      <m:dPr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−</m:t>
                                        </m:r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e>
                                    </m:d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d>
                                      <m:dPr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−</m:t>
                                        </m:r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e>
                                    </m:d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2000" b="1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b="1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000" b="1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  <m:t>𝟑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d>
                                      <m:dPr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−</m:t>
                                        </m:r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e>
                                    </m:d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𝟔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𝟔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𝟗</m:t>
                                    </m:r>
                                  </m:den>
                                </m:f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𝟔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𝟗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4596765" algn="l"/>
                            </a:tabLs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9082790"/>
                  </p:ext>
                </p:extLst>
              </p:nvPr>
            </p:nvGraphicFramePr>
            <p:xfrm>
              <a:off x="304800" y="1581150"/>
              <a:ext cx="8503920" cy="301752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4000" t="-10000" r="-248000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48000" t="-10000" r="-124000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72000" t="-10000" b="-313333"/>
                          </a:stretch>
                        </a:blip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4000" t="-97778" r="-248000" b="-178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48000" t="-97778" r="-124000" b="-178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72000" t="-97778" b="-178519"/>
                          </a:stretch>
                        </a:blipFill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4000" t="-222500" r="-248000" b="-10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48000" t="-222500" r="-124000" b="-10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72000" t="-222500" b="-100833"/>
                          </a:stretch>
                        </a:blipFill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4000" t="-322500" r="-248000" b="-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48000" t="-322500" r="-124000" b="-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72000" t="-322500" b="-8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4596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MULTIPLYING AND DIVIDING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Students will be able to:</a:t>
            </a:r>
          </a:p>
          <a:p>
            <a:pPr marL="0" indent="0" algn="ctr">
              <a:buNone/>
            </a:pPr>
            <a:r>
              <a:rPr lang="en-US" sz="2400" dirty="0"/>
              <a:t>multiply and divide integers and rational numbers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Key Vocabulary: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 smtClean="0"/>
              <a:t>Division Rule</a:t>
            </a:r>
            <a:endParaRPr lang="en-US" sz="2400" dirty="0"/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 smtClean="0"/>
              <a:t>The quotient </a:t>
            </a:r>
            <a:endParaRPr lang="en-US" sz="2400" dirty="0"/>
          </a:p>
          <a:p>
            <a:pPr>
              <a:buFont typeface="Symbol" panose="05050102010706020507" pitchFamily="18" charset="2"/>
              <a:buChar char="·"/>
            </a:pPr>
            <a:endParaRPr lang="en-US" sz="2400" dirty="0" smtClean="0"/>
          </a:p>
          <a:p>
            <a:pPr>
              <a:buFont typeface="Symbol" panose="05050102010706020507" pitchFamily="18" charset="2"/>
              <a:buChar char="·"/>
            </a:pPr>
            <a:endParaRPr lang="en-US" sz="2400" dirty="0" smtClean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Sample Problem 8</a:t>
                </a:r>
                <a:r>
                  <a:rPr lang="en-US" sz="2400" dirty="0"/>
                  <a:t>: Russia has a land area of </a:t>
                </a:r>
                <a14:m>
                  <m:oMath xmlns:m="http://schemas.openxmlformats.org/officeDocument/2006/math">
                    <m:r>
                      <a:rPr lang="en-US" sz="2400" b="1" i="1"/>
                      <m:t>𝟏𝟕</m:t>
                    </m:r>
                    <m:r>
                      <a:rPr lang="en-US" sz="2400" b="1" i="1"/>
                      <m:t>,</m:t>
                    </m:r>
                    <m:r>
                      <a:rPr lang="en-US" sz="2400" b="1" i="1"/>
                      <m:t>𝟎𝟗𝟖</m:t>
                    </m:r>
                    <m:r>
                      <a:rPr lang="en-US" sz="2400" b="1" i="1"/>
                      <m:t>,</m:t>
                    </m:r>
                    <m:r>
                      <a:rPr lang="en-US" sz="2400" b="1" i="1"/>
                      <m:t>𝟐𝟒𝟐</m:t>
                    </m:r>
                    <m:r>
                      <a:rPr lang="en-US" sz="2400" b="1" i="1"/>
                      <m:t> </m:t>
                    </m:r>
                    <m:r>
                      <a:rPr lang="en-US" sz="2400" b="1" i="1"/>
                      <m:t>𝒌</m:t>
                    </m:r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𝒎</m:t>
                        </m:r>
                      </m:e>
                      <m:sup>
                        <m:r>
                          <a:rPr lang="en-US" sz="2400" b="1" i="1"/>
                          <m:t>𝟐</m:t>
                        </m:r>
                      </m:sup>
                    </m:sSup>
                  </m:oMath>
                </a14:m>
                <a:r>
                  <a:rPr lang="en-US" sz="2400" dirty="0"/>
                  <a:t> Russia is approximately seven times bigger than Algeria in terms of land area. What is the land area of Algeria? </a:t>
                </a: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30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52800" y="4095750"/>
            <a:ext cx="246888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Sample Problem 8</a:t>
                </a:r>
                <a:r>
                  <a:rPr lang="en-US" sz="2400" dirty="0"/>
                  <a:t>: Russia has a land area of </a:t>
                </a:r>
                <a14:m>
                  <m:oMath xmlns:m="http://schemas.openxmlformats.org/officeDocument/2006/math">
                    <m:r>
                      <a:rPr lang="en-US" sz="2400" b="1" i="1"/>
                      <m:t>𝟏𝟕</m:t>
                    </m:r>
                    <m:r>
                      <a:rPr lang="en-US" sz="2400" b="1" i="1"/>
                      <m:t>,</m:t>
                    </m:r>
                    <m:r>
                      <a:rPr lang="en-US" sz="2400" b="1" i="1"/>
                      <m:t>𝟎𝟗𝟖</m:t>
                    </m:r>
                    <m:r>
                      <a:rPr lang="en-US" sz="2400" b="1" i="1"/>
                      <m:t>,</m:t>
                    </m:r>
                    <m:r>
                      <a:rPr lang="en-US" sz="2400" b="1" i="1"/>
                      <m:t>𝟐𝟒𝟐</m:t>
                    </m:r>
                    <m:r>
                      <a:rPr lang="en-US" sz="2400" b="1" i="1"/>
                      <m:t> </m:t>
                    </m:r>
                    <m:r>
                      <a:rPr lang="en-US" sz="2400" b="1" i="1"/>
                      <m:t>𝒌</m:t>
                    </m:r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𝒎</m:t>
                        </m:r>
                      </m:e>
                      <m:sup>
                        <m:r>
                          <a:rPr lang="en-US" sz="2400" b="1" i="1"/>
                          <m:t>𝟐</m:t>
                        </m:r>
                      </m:sup>
                    </m:sSup>
                  </m:oMath>
                </a14:m>
                <a:r>
                  <a:rPr lang="en-US" sz="2400" dirty="0"/>
                  <a:t> Russia is approximately seven times bigger than Algeria in terms of land area. What is the land area of Algeria? </a:t>
                </a: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5670988"/>
                  </p:ext>
                </p:extLst>
              </p:nvPr>
            </p:nvGraphicFramePr>
            <p:xfrm>
              <a:off x="2849880" y="1962150"/>
              <a:ext cx="3474720" cy="292608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474720"/>
                  </a:tblGrid>
                  <a:tr h="731520"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𝑹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𝑨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US" sz="2000" b="1" i="1" dirty="0" smtClean="0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latin typeface="Cambria Math"/>
                                  </a:rPr>
                                  <m:t>𝟕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𝟏𝟕</m:t>
                                    </m:r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𝟎𝟗𝟖</m:t>
                                    </m:r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𝟐𝟒𝟐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𝑨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latin typeface="Cambria Math"/>
                                  </a:rPr>
                                  <m:t>𝑨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𝟏𝟕</m:t>
                                    </m:r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𝟎𝟗𝟖</m:t>
                                    </m:r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𝟐𝟒𝟐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1" i="1" dirty="0" smtClean="0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𝑨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𝟒𝟒𝟐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𝟔𝟎𝟔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𝒌</m:t>
                                </m:r>
                                <m:sSup>
                                  <m:sSup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5670988"/>
                  </p:ext>
                </p:extLst>
              </p:nvPr>
            </p:nvGraphicFramePr>
            <p:xfrm>
              <a:off x="2849880" y="1962150"/>
              <a:ext cx="3474720" cy="292608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474720"/>
                  </a:tblGrid>
                  <a:tr h="731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75" t="-833" b="-300000"/>
                          </a:stretch>
                        </a:blipFill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75" t="-100833" b="-200000"/>
                          </a:stretch>
                        </a:blipFill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75" t="-200833" b="-100000"/>
                          </a:stretch>
                        </a:blipFill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75" t="-3008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00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MULTIPLYING REAL NUMBERS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/>
              <a:t>The product of two real numbers with the same sign is positive. 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The product of two real numbers with different signs is negative.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429000" y="1657350"/>
                <a:ext cx="2286000" cy="731520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𝒂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⋅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𝒃</m:t>
                          </m:r>
                        </m:e>
                      </m:d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𝒂𝒃</m:t>
                      </m:r>
                    </m:oMath>
                  </m:oMathPara>
                </a14:m>
                <a:endParaRPr lang="en-US" sz="2000">
                  <a:effectLst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657350"/>
                <a:ext cx="2286000" cy="7315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429000" y="2983230"/>
                <a:ext cx="2286000" cy="731520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𝒂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⋅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𝒃</m:t>
                          </m:r>
                        </m:e>
                      </m:d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=−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𝒂𝒃</m:t>
                      </m:r>
                    </m:oMath>
                  </m:oMathPara>
                </a14:m>
                <a:endParaRPr lang="en-US" sz="2000">
                  <a:effectLst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983230"/>
                <a:ext cx="2286000" cy="7315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94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  <a:ea typeface="Calibri"/>
                <a:cs typeface="Times New Roman"/>
              </a:rPr>
              <a:t>Sample Problem 1</a:t>
            </a:r>
            <a:r>
              <a:rPr lang="en-US" sz="2400" dirty="0" smtClean="0">
                <a:ea typeface="Calibri"/>
                <a:cs typeface="Times New Roman"/>
              </a:rPr>
              <a:t>: </a:t>
            </a:r>
            <a:r>
              <a:rPr lang="en-US" sz="2400" dirty="0" smtClean="0"/>
              <a:t>Find </a:t>
            </a:r>
            <a:r>
              <a:rPr lang="en-US" sz="2400" dirty="0"/>
              <a:t>the product.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/>
          </a:p>
        </p:txBody>
      </p:sp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06598958"/>
                  </p:ext>
                </p:extLst>
              </p:nvPr>
            </p:nvGraphicFramePr>
            <p:xfrm>
              <a:off x="304800" y="1276350"/>
              <a:ext cx="8503920" cy="457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𝟔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𝟐𝟏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𝟏𝟏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𝟕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06598958"/>
                  </p:ext>
                </p:extLst>
              </p:nvPr>
            </p:nvGraphicFramePr>
            <p:xfrm>
              <a:off x="304800" y="1276350"/>
              <a:ext cx="8503920" cy="457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00" t="-16000" r="-248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48000" t="-16000" r="-124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2000" t="-16000" b="-13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3922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  <a:ea typeface="Calibri"/>
                <a:cs typeface="Times New Roman"/>
              </a:rPr>
              <a:t>Sample Problem 1</a:t>
            </a:r>
            <a:r>
              <a:rPr lang="en-US" sz="2400" dirty="0" smtClean="0">
                <a:ea typeface="Calibri"/>
                <a:cs typeface="Times New Roman"/>
              </a:rPr>
              <a:t>: </a:t>
            </a:r>
            <a:r>
              <a:rPr lang="en-US" sz="2400" dirty="0" smtClean="0"/>
              <a:t>Find </a:t>
            </a:r>
            <a:r>
              <a:rPr lang="en-US" sz="2400" dirty="0"/>
              <a:t>the product.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/>
          </a:p>
        </p:txBody>
      </p:sp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2000" y="1657350"/>
            <a:ext cx="11430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1668665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4600" y="1671386"/>
            <a:ext cx="11430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0713969"/>
                  </p:ext>
                </p:extLst>
              </p:nvPr>
            </p:nvGraphicFramePr>
            <p:xfrm>
              <a:off x="304800" y="1276350"/>
              <a:ext cx="8503920" cy="914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𝟔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𝟐𝟏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𝟏𝟏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𝟕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𝟐𝟒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𝟕𝟕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0713969"/>
                  </p:ext>
                </p:extLst>
              </p:nvPr>
            </p:nvGraphicFramePr>
            <p:xfrm>
              <a:off x="304800" y="1276350"/>
              <a:ext cx="8503920" cy="914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00" t="-16000" r="-248000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48000" t="-16000" r="-124000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2000" t="-16000" b="-101333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00" t="-116000" r="-248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48000" t="-116000" r="-124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2000" t="-116000" b="-13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2649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  <a:ea typeface="Calibri"/>
                <a:cs typeface="Times New Roman"/>
              </a:rPr>
              <a:t>Sample Problem </a:t>
            </a:r>
            <a:r>
              <a:rPr lang="en-US" sz="2400" b="1" dirty="0" smtClean="0">
                <a:solidFill>
                  <a:srgbClr val="0070C0"/>
                </a:solidFill>
                <a:ea typeface="Calibri"/>
                <a:cs typeface="Times New Roman"/>
              </a:rPr>
              <a:t>2</a:t>
            </a:r>
            <a:r>
              <a:rPr lang="en-US" sz="2400" dirty="0" smtClean="0">
                <a:ea typeface="Calibri"/>
                <a:cs typeface="Times New Roman"/>
              </a:rPr>
              <a:t>: </a:t>
            </a:r>
            <a:r>
              <a:rPr lang="en-US" sz="2400" dirty="0"/>
              <a:t>Simplify each expression.</a:t>
            </a:r>
            <a:endParaRPr lang="en-US" sz="2400" dirty="0"/>
          </a:p>
        </p:txBody>
      </p:sp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2577883"/>
                  </p:ext>
                </p:extLst>
              </p:nvPr>
            </p:nvGraphicFramePr>
            <p:xfrm>
              <a:off x="304800" y="1276350"/>
              <a:ext cx="8503920" cy="457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𝒔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𝟖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𝒓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𝟖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𝟗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𝒚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2577883"/>
                  </p:ext>
                </p:extLst>
              </p:nvPr>
            </p:nvGraphicFramePr>
            <p:xfrm>
              <a:off x="304800" y="1276350"/>
              <a:ext cx="8503920" cy="457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00" t="-16000" r="-248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48000" t="-16000" r="-124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2000" t="-16000" b="-13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171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  <a:ea typeface="Calibri"/>
                <a:cs typeface="Times New Roman"/>
              </a:rPr>
              <a:t>Sample Problem </a:t>
            </a:r>
            <a:r>
              <a:rPr lang="en-US" sz="2400" b="1" dirty="0" smtClean="0">
                <a:solidFill>
                  <a:srgbClr val="0070C0"/>
                </a:solidFill>
                <a:ea typeface="Calibri"/>
                <a:cs typeface="Times New Roman"/>
              </a:rPr>
              <a:t>2</a:t>
            </a:r>
            <a:r>
              <a:rPr lang="en-US" sz="2400" dirty="0" smtClean="0">
                <a:ea typeface="Calibri"/>
                <a:cs typeface="Times New Roman"/>
              </a:rPr>
              <a:t>: </a:t>
            </a:r>
            <a:r>
              <a:rPr lang="en-US" sz="2400" dirty="0"/>
              <a:t>Simplify each expression.</a:t>
            </a:r>
            <a:endParaRPr lang="en-US" sz="2400" dirty="0"/>
          </a:p>
        </p:txBody>
      </p:sp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2000" y="2114550"/>
            <a:ext cx="11430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1657350"/>
            <a:ext cx="13716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114550"/>
            <a:ext cx="11430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9056529"/>
                  </p:ext>
                </p:extLst>
              </p:nvPr>
            </p:nvGraphicFramePr>
            <p:xfrm>
              <a:off x="304800" y="1276350"/>
              <a:ext cx="8503920" cy="1371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𝒔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𝟖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𝒓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𝟖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𝟗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𝒚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𝒔𝒓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𝟕𝟐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𝒙𝒚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𝟐𝟕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𝟖𝟒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9056529"/>
                  </p:ext>
                </p:extLst>
              </p:nvPr>
            </p:nvGraphicFramePr>
            <p:xfrm>
              <a:off x="304800" y="1276350"/>
              <a:ext cx="8503920" cy="1371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00" t="-16000" r="-248000" b="-2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48000" t="-16000" r="-124000" b="-2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2000" t="-16000" b="-201333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00" t="-116000" r="-248000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48000" t="-116000" r="-124000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2000" t="-116000" b="-101333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00" t="-216000" r="-248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2000" t="-216000" b="-13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29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Problem </a:t>
                </a: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3</a:t>
                </a:r>
                <a:r>
                  <a:rPr lang="en-US" sz="2400" dirty="0" smtClean="0">
                    <a:ea typeface="Calibri"/>
                    <a:cs typeface="Times New Roman"/>
                  </a:rPr>
                  <a:t>: </a:t>
                </a:r>
                <a:r>
                  <a:rPr lang="en-US" sz="2400" dirty="0"/>
                  <a:t> Evaluate each expression if </a:t>
                </a:r>
                <a14:m>
                  <m:oMath xmlns:m="http://schemas.openxmlformats.org/officeDocument/2006/math">
                    <m:r>
                      <a:rPr lang="en-US" sz="2400" b="1" i="1"/>
                      <m:t>𝒏</m:t>
                    </m:r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𝟐</m:t>
                        </m:r>
                      </m:num>
                      <m:den>
                        <m:r>
                          <a:rPr lang="en-US" sz="2400" b="1" i="1"/>
                          <m:t>𝟓</m:t>
                        </m:r>
                      </m:den>
                    </m:f>
                  </m:oMath>
                </a14:m>
                <a:r>
                  <a:rPr lang="en-US" sz="2400" dirty="0"/>
                  <a:t>.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26589606"/>
                  </p:ext>
                </p:extLst>
              </p:nvPr>
            </p:nvGraphicFramePr>
            <p:xfrm>
              <a:off x="304800" y="1504950"/>
              <a:ext cx="8503920" cy="73152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𝒏</m:t>
                                    </m:r>
                                  </m:e>
                                  <m:sup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𝟓</m:t>
                                        </m:r>
                                      </m:num>
                                      <m:den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𝟖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26589606"/>
                  </p:ext>
                </p:extLst>
              </p:nvPr>
            </p:nvGraphicFramePr>
            <p:xfrm>
              <a:off x="304800" y="1504950"/>
              <a:ext cx="8503920" cy="73152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4000" t="-10833" r="-24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48000" t="-10833" r="-1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72000" t="-108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352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REAL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Problem </a:t>
                </a: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3</a:t>
                </a:r>
                <a:r>
                  <a:rPr lang="en-US" sz="2400" dirty="0" smtClean="0">
                    <a:ea typeface="Calibri"/>
                    <a:cs typeface="Times New Roman"/>
                  </a:rPr>
                  <a:t>: </a:t>
                </a:r>
                <a:r>
                  <a:rPr lang="en-US" sz="2400" dirty="0"/>
                  <a:t> Evaluate each expression if </a:t>
                </a:r>
                <a14:m>
                  <m:oMath xmlns:m="http://schemas.openxmlformats.org/officeDocument/2006/math">
                    <m:r>
                      <a:rPr lang="en-US" sz="2400" b="1" i="1"/>
                      <m:t>𝒏</m:t>
                    </m:r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𝟐</m:t>
                        </m:r>
                      </m:num>
                      <m:den>
                        <m:r>
                          <a:rPr lang="en-US" sz="2400" b="1" i="1"/>
                          <m:t>𝟓</m:t>
                        </m:r>
                      </m:den>
                    </m:f>
                  </m:oMath>
                </a14:m>
                <a:r>
                  <a:rPr lang="en-US" sz="2400" dirty="0"/>
                  <a:t>.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2000" y="3714750"/>
            <a:ext cx="1143000" cy="7315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3028950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26272" y="4324350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  <a:ea typeface="Calibri"/>
              <a:cs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0020566"/>
                  </p:ext>
                </p:extLst>
              </p:nvPr>
            </p:nvGraphicFramePr>
            <p:xfrm>
              <a:off x="304800" y="1504950"/>
              <a:ext cx="8503920" cy="331584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𝒏</m:t>
                                    </m:r>
                                  </m:e>
                                  <m:sup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𝟓</m:t>
                                        </m:r>
                                      </m:num>
                                      <m:den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𝟖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2000" b="1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000" b="1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  <m:t>𝟐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000" b="1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  <m:t>𝟓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𝟓</m:t>
                                        </m:r>
                                      </m:num>
                                      <m:den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𝟖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num>
                                      <m:den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𝟓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𝟏𝟓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num>
                                      <m:den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𝟓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𝟐𝟓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𝟓</m:t>
                                        </m:r>
                                      </m:num>
                                      <m:den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𝟖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0020566"/>
                  </p:ext>
                </p:extLst>
              </p:nvPr>
            </p:nvGraphicFramePr>
            <p:xfrm>
              <a:off x="304800" y="1504950"/>
              <a:ext cx="8503920" cy="331584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286000"/>
                    <a:gridCol w="548640"/>
                    <a:gridCol w="2286000"/>
                    <a:gridCol w="548640"/>
                    <a:gridCol w="2286000"/>
                  </a:tblGrid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4000" t="-10833" r="-248000" b="-3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48000" t="-10833" r="-124000" b="-3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72000" t="-10833" b="-353333"/>
                          </a:stretch>
                        </a:blip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4000" t="-98519" r="-248000" b="-2140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48000" t="-98519" r="-124000" b="-2140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72000" t="-98519" b="-214074"/>
                          </a:stretch>
                        </a:blipFill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4000" t="-223333" r="-248000" b="-14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48000" t="-223333" r="-124000" b="-14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72000" t="-223333" b="-140833"/>
                          </a:stretch>
                        </a:blipFill>
                      </a:tcPr>
                    </a:tc>
                  </a:tr>
                  <a:tr h="572643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4000" t="-412766" r="-248000" b="-79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72000" t="-412766" b="-79787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72000" t="-642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2705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1123</Words>
  <Application>Microsoft Office PowerPoint</Application>
  <PresentationFormat>On-screen Show (16:9)</PresentationFormat>
  <Paragraphs>198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Multiplying and Dividing Real Numbers</vt:lpstr>
      <vt:lpstr>MULTIPLYING AND DIVIDING REAL NUMBERS</vt:lpstr>
      <vt:lpstr>MULTIPLYING AND DIVIDING REAL NUMBERS</vt:lpstr>
      <vt:lpstr>MULTIPLYING AND DIVIDING REAL NUMBERS</vt:lpstr>
      <vt:lpstr>MULTIPLYING AND DIVIDING REAL NUMBERS</vt:lpstr>
      <vt:lpstr>MULTIPLYING AND DIVIDING REAL NUMBERS</vt:lpstr>
      <vt:lpstr>MULTIPLYING AND DIVIDING REAL NUMBERS</vt:lpstr>
      <vt:lpstr>MULTIPLYING AND DIVIDING REAL NUMBERS</vt:lpstr>
      <vt:lpstr>MULTIPLYING AND DIVIDING REAL NUMBERS</vt:lpstr>
      <vt:lpstr>MULTIPLYING AND DIVIDING REAL NUMBERS</vt:lpstr>
      <vt:lpstr>MULTIPLYING AND DIVIDING REAL NUMBERS</vt:lpstr>
      <vt:lpstr>MULTIPLYING AND DIVIDING REAL NUMBERS</vt:lpstr>
      <vt:lpstr>MULTIPLYING AND DIVIDING REAL NUMBERS</vt:lpstr>
      <vt:lpstr>MULTIPLYING AND DIVIDING REAL NUMBERS</vt:lpstr>
      <vt:lpstr>MULTIPLYING AND DIVIDING REAL NUMBERS</vt:lpstr>
      <vt:lpstr>MULTIPLYING AND DIVIDING REAL NUMBERS</vt:lpstr>
      <vt:lpstr>MULTIPLYING AND DIVIDING REAL NUMBERS</vt:lpstr>
      <vt:lpstr>MULTIPLYING AND DIVIDING REAL NUMBERS</vt:lpstr>
      <vt:lpstr>MULTIPLYING AND DIVIDING REAL NUMBERS</vt:lpstr>
      <vt:lpstr>MULTIPLYING AND DIVIDING REAL NUMBERS</vt:lpstr>
      <vt:lpstr>MULTIPLYING AND DIVIDING REAL NUMBERS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NYL NICART</dc:creator>
  <cp:lastModifiedBy>NYL NICART</cp:lastModifiedBy>
  <cp:revision>56</cp:revision>
  <dcterms:created xsi:type="dcterms:W3CDTF">2016-12-20T05:05:08Z</dcterms:created>
  <dcterms:modified xsi:type="dcterms:W3CDTF">2016-12-25T19:21:08Z</dcterms:modified>
</cp:coreProperties>
</file>