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1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Distributive Property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 Lesson 7</a:t>
            </a:r>
          </a:p>
        </p:txBody>
      </p:sp>
      <p:pic>
        <p:nvPicPr>
          <p:cNvPr id="7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" y="691223"/>
            <a:ext cx="8229600" cy="10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DISTRIBUTIVE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400" dirty="0"/>
              <a:t>use the distributive property,  and </a:t>
            </a:r>
          </a:p>
          <a:p>
            <a:pPr marL="0" indent="0" algn="ctr">
              <a:buNone/>
            </a:pPr>
            <a:r>
              <a:rPr lang="en-US" sz="2400" dirty="0"/>
              <a:t>simplify expressions by combining like terms.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Term				</a:t>
            </a:r>
            <a:r>
              <a:rPr lang="en-US" sz="2400" dirty="0">
                <a:sym typeface="Symbol"/>
              </a:rPr>
              <a:t>  Coefficient</a:t>
            </a:r>
            <a:endParaRPr lang="en-US" sz="2400" dirty="0"/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Like Terms				</a:t>
            </a:r>
            <a:r>
              <a:rPr lang="en-US" sz="2400" dirty="0">
                <a:sym typeface="Symbol"/>
              </a:rPr>
              <a:t>  </a:t>
            </a:r>
            <a:r>
              <a:rPr lang="en-US" sz="2400" dirty="0"/>
              <a:t>Simplest Form</a:t>
            </a:r>
          </a:p>
          <a:p>
            <a:pPr>
              <a:buFont typeface="Symbol" panose="05050102010706020507" pitchFamily="18" charset="2"/>
              <a:buChar char="·"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DISTRIBUTIVE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DISTRIBUTIVE PROPERTY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990600" y="1885950"/>
            <a:ext cx="29718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1890963"/>
            <a:ext cx="29718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90600" y="3714750"/>
            <a:ext cx="29718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3719763"/>
            <a:ext cx="29718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200150"/>
            <a:ext cx="7772400" cy="4572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" y="3028950"/>
            <a:ext cx="7772400" cy="45720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3631465"/>
                  </p:ext>
                </p:extLst>
              </p:nvPr>
            </p:nvGraphicFramePr>
            <p:xfrm>
              <a:off x="457200" y="1211252"/>
              <a:ext cx="8229600" cy="3657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114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1148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82880">
                    <a:tc gridSpan="2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i="1" dirty="0">
                              <a:effectLst/>
                              <a:latin typeface="Calibri"/>
                            </a:rPr>
                            <a:t>For any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400" i="1" dirty="0">
                              <a:effectLst/>
                              <a:latin typeface="Calibri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400" i="1" dirty="0">
                              <a:effectLst/>
                              <a:latin typeface="Calibri"/>
                            </a:rPr>
                            <a:t>,</a:t>
                          </a:r>
                          <a:r>
                            <a:rPr lang="en-US" sz="2400" dirty="0">
                              <a:effectLst/>
                              <a:latin typeface="Calibri"/>
                            </a:rPr>
                            <a:t> </a:t>
                          </a:r>
                          <a:r>
                            <a:rPr lang="en-US" sz="2400" i="1" dirty="0">
                              <a:effectLst/>
                              <a:latin typeface="Calibri"/>
                            </a:rPr>
                            <a:t>and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US" sz="2400" i="1" dirty="0">
                              <a:effectLst/>
                              <a:latin typeface="Calibri"/>
                            </a:rPr>
                            <a:t>,  the product of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400" i="1" dirty="0">
                              <a:effectLst/>
                              <a:latin typeface="Calibri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4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</a:rPr>
                                    <m:t>𝒃</m:t>
                                  </m:r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</a:rPr>
                                    <m:t>𝒄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400" b="1" i="1" dirty="0">
                              <a:effectLst/>
                              <a:latin typeface="Calibri"/>
                              <a:ea typeface="Times New Roman"/>
                            </a:rPr>
                            <a:t> </a:t>
                          </a:r>
                          <a:r>
                            <a:rPr lang="en-US" sz="2400" i="1" dirty="0">
                              <a:effectLst/>
                              <a:latin typeface="Calibri"/>
                              <a:ea typeface="Times New Roman"/>
                            </a:rPr>
                            <a:t>is: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𝒂</m:t>
                                </m:r>
                                <m:d>
                                  <m:d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</a:rPr>
                                      <m:t>𝒃</m:t>
                                    </m:r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</a:rPr>
                                      <m:t>𝒄</m:t>
                                    </m:r>
                                  </m:e>
                                </m:d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𝒂𝒃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𝒂𝒄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</a:rPr>
                                      <m:t>𝒃</m:t>
                                    </m:r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</a:rPr>
                                      <m:t>𝒄</m:t>
                                    </m:r>
                                  </m:e>
                                </m:d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𝒂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𝒃𝒂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𝒄𝒂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82880">
                    <a:tc gridSpan="2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i="1">
                              <a:effectLst/>
                              <a:latin typeface="Calibri"/>
                            </a:rPr>
                            <a:t>For any numbers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400" i="1">
                              <a:effectLst/>
                              <a:latin typeface="Calibri"/>
                            </a:rPr>
                            <a:t>,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𝒃</m:t>
                              </m:r>
                            </m:oMath>
                          </a14:m>
                          <a:r>
                            <a:rPr lang="en-US" sz="2400" i="1">
                              <a:effectLst/>
                              <a:latin typeface="Calibri"/>
                            </a:rPr>
                            <a:t>,</a:t>
                          </a:r>
                          <a:r>
                            <a:rPr lang="en-US" sz="2400">
                              <a:effectLst/>
                              <a:latin typeface="Calibri"/>
                            </a:rPr>
                            <a:t> </a:t>
                          </a:r>
                          <a:r>
                            <a:rPr lang="en-US" sz="2400" i="1">
                              <a:effectLst/>
                              <a:latin typeface="Calibri"/>
                            </a:rPr>
                            <a:t>and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𝒄</m:t>
                              </m:r>
                            </m:oMath>
                          </a14:m>
                          <a:r>
                            <a:rPr lang="en-US" sz="2400" i="1">
                              <a:effectLst/>
                              <a:latin typeface="Calibri"/>
                            </a:rPr>
                            <a:t>,  the product of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i="1">
                                  <a:effectLst/>
                                  <a:latin typeface="Cambria Math"/>
                                </a:rPr>
                                <m:t>𝒂</m:t>
                              </m:r>
                            </m:oMath>
                          </a14:m>
                          <a:r>
                            <a:rPr lang="en-US" sz="2400" i="1">
                              <a:effectLst/>
                              <a:latin typeface="Calibri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sz="24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</a:rPr>
                                    <m:t>𝒃</m:t>
                                  </m:r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b="1" i="1">
                                      <a:effectLst/>
                                      <a:latin typeface="Cambria Math"/>
                                    </a:rPr>
                                    <m:t>𝒄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400" b="1" i="1">
                              <a:effectLst/>
                              <a:latin typeface="Calibri"/>
                              <a:ea typeface="Times New Roman"/>
                            </a:rPr>
                            <a:t> </a:t>
                          </a:r>
                          <a:r>
                            <a:rPr lang="en-US" sz="2400" i="1">
                              <a:effectLst/>
                              <a:latin typeface="Calibri"/>
                              <a:ea typeface="Times New Roman"/>
                            </a:rPr>
                            <a:t>is:</a:t>
                          </a:r>
                          <a:endParaRPr lang="en-US" sz="2400">
                            <a:effectLst/>
                            <a:latin typeface="Calibri"/>
                          </a:endParaRP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Calibri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𝒂</m:t>
                                </m:r>
                                <m:d>
                                  <m:d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</a:rPr>
                                      <m:t>𝒃</m:t>
                                    </m:r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</a:rPr>
                                      <m:t>𝒄</m:t>
                                    </m:r>
                                  </m:e>
                                </m:d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𝒂𝒃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𝒂𝒄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Calibri"/>
                              <a:ea typeface="Times New Roman"/>
                            </a:rPr>
                            <a:t> </a:t>
                          </a:r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4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</a:rPr>
                                      <m:t>𝒃</m:t>
                                    </m:r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1" i="1">
                                        <a:effectLst/>
                                        <a:latin typeface="Cambria Math"/>
                                      </a:rPr>
                                      <m:t>𝒄</m:t>
                                    </m:r>
                                  </m:e>
                                </m:d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𝒂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𝒃𝒂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effectLst/>
                                    <a:latin typeface="Cambria Math"/>
                                  </a:rPr>
                                  <m:t>𝒄𝒂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3631465"/>
                  </p:ext>
                </p:extLst>
              </p:nvPr>
            </p:nvGraphicFramePr>
            <p:xfrm>
              <a:off x="457200" y="1211252"/>
              <a:ext cx="8229600" cy="3657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114800"/>
                    <a:gridCol w="4114800"/>
                  </a:tblGrid>
                  <a:tr h="73152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t="-13333" b="-40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097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t="-75556" r="-100000" b="-1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00000" t="-75556" b="-166667"/>
                          </a:stretch>
                        </a:blipFill>
                      </a:tcPr>
                    </a:tc>
                  </a:tr>
                  <a:tr h="73152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t="-263333" b="-15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097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t="-242222" r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00000" t="-24222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0947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DISTRIBUTIVE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1</a:t>
            </a:r>
            <a:r>
              <a:rPr lang="en-US" sz="2400" dirty="0"/>
              <a:t>: Rewrite using the distributive property, then evaluate.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553200" y="1520190"/>
            <a:ext cx="9144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53200" y="2114550"/>
            <a:ext cx="9144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3200" y="2647950"/>
            <a:ext cx="9144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53200" y="3181350"/>
            <a:ext cx="73152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53200" y="4095750"/>
            <a:ext cx="73152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5591611"/>
                  </p:ext>
                </p:extLst>
              </p:nvPr>
            </p:nvGraphicFramePr>
            <p:xfrm>
              <a:off x="514223" y="1581150"/>
              <a:ext cx="7410577" cy="31089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2293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9424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7316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𝟖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𝟏𝟎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𝟒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𝟖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𝟏𝟎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𝟖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𝟒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𝟖𝟎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𝟑𝟐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𝟏𝟏𝟐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b.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𝟓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𝟕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𝟏𝟐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𝟏𝟐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𝟕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𝟏𝟐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𝟓𝟎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𝟖𝟒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𝟏𝟑𝟒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c.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𝟓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𝟏𝟎𝟎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𝟕𝟐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𝟏𝟎𝟎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𝟕𝟐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𝟓𝟎𝟎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𝟑𝟔𝟎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𝟏𝟒𝟎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d.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n-US" sz="2000" b="1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</a:rPr>
                                          <m:t>𝟓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𝟑𝟓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𝟑𝟓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𝟓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𝟑𝟓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𝟕𝟎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𝟕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𝟕𝟕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e.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𝟏𝟎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𝟕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𝟏𝟎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𝟓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𝟕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𝟓𝟎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𝟑𝟓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𝟖𝟓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5591611"/>
                  </p:ext>
                </p:extLst>
              </p:nvPr>
            </p:nvGraphicFramePr>
            <p:xfrm>
              <a:off x="514223" y="1581150"/>
              <a:ext cx="7410577" cy="310896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1622933"/>
                    <a:gridCol w="2194242"/>
                    <a:gridCol w="1673162"/>
                    <a:gridCol w="1371600"/>
                  </a:tblGrid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3835" t="-13333" r="-323308" b="-46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8889" t="-13333" r="-138889" b="-46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60364" t="-13333" r="-81818" b="-46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40444" t="-13333" b="-467778"/>
                          </a:stretch>
                        </a:blipFill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3835" t="-113333" r="-323308" b="-36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8889" t="-113333" r="-138889" b="-36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60364" t="-113333" r="-81818" b="-36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40444" t="-113333" b="-367778"/>
                          </a:stretch>
                        </a:blipFill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3835" t="-213333" r="-323308" b="-26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8889" t="-213333" r="-138889" b="-26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60364" t="-213333" r="-81818" b="-26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40444" t="-213333" b="-267778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d.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3835" t="-188000" r="-323308" b="-6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8889" t="-188000" r="-138889" b="-6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60364" t="-188000" r="-81818" b="-6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40444" t="-188000" b="-60667"/>
                          </a:stretch>
                        </a:blipFill>
                      </a:tcPr>
                    </a:tc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e.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3835" t="-480000" r="-323308" b="-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98889" t="-480000" r="-138889" b="-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60364" t="-480000" r="-81818" b="-11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440444" t="-480000" b="-111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765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DISTRIBUTIVE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TERM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is a number, a variable or a product or quotient of numbers and variables.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LIKE TERMS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are terms that contain the same variables, with corresponding variables having the same power.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SIMPLIFYING EXPRESSIONS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Distributive property is used to combine like terms by adding their coefficients. A simplified expression must not have grouping symbols and fractions are reduced to its lowest term.</a:t>
            </a:r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50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DISTRIBUTIVE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2</a:t>
            </a:r>
            <a:r>
              <a:rPr lang="en-US" sz="2400" dirty="0"/>
              <a:t>: Simplify.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150174"/>
                  </p:ext>
                </p:extLst>
              </p:nvPr>
            </p:nvGraphicFramePr>
            <p:xfrm>
              <a:off x="457200" y="1520190"/>
              <a:ext cx="3394710" cy="228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3751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𝟏𝟖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</a:rPr>
                            <a:t>	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</a:rPr>
                            <a:t>	</a:t>
                          </a: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b.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𝟓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</a:rPr>
                            <a:t>	</a:t>
                          </a:r>
                          <a:endParaRPr lang="en-US" sz="2000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c.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</a:rPr>
                            <a:t>	</a:t>
                          </a:r>
                          <a:endParaRPr lang="en-US" sz="2000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d.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𝟑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  <m:sSup>
                                    <m:sSupPr>
                                      <m:ctrlPr>
                                        <a:rPr lang="en-US" sz="2000" b="1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effectLst/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</a:rPr>
                            <a:t>	</a:t>
                          </a:r>
                          <a:endParaRPr lang="en-US" sz="2000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e.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𝟓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𝟕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𝟖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</a:rPr>
                            <a:t>	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6150174"/>
                  </p:ext>
                </p:extLst>
              </p:nvPr>
            </p:nvGraphicFramePr>
            <p:xfrm>
              <a:off x="457200" y="1520190"/>
              <a:ext cx="3394710" cy="2286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93751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15560" t="-17333" b="-40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b.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15560" t="-117333" b="-30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c.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15560" t="-214474" b="-1973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d.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15560" t="-318667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e.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15560" t="-418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288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DISTRIBUTIVE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2</a:t>
            </a:r>
            <a:r>
              <a:rPr lang="en-US" sz="2400" dirty="0"/>
              <a:t>: Simplify.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743200" y="1200150"/>
            <a:ext cx="9144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1657350"/>
            <a:ext cx="13716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15200" y="2114550"/>
            <a:ext cx="13716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57600" y="3196590"/>
            <a:ext cx="20574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57600" y="4263390"/>
            <a:ext cx="16002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7453837"/>
                  </p:ext>
                </p:extLst>
              </p:nvPr>
            </p:nvGraphicFramePr>
            <p:xfrm>
              <a:off x="457200" y="1200150"/>
              <a:ext cx="8229600" cy="33832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772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𝟏𝟖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</a:rPr>
                            <a:t>	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𝟐𝟏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b.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𝟓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</a:rPr>
                            <a:t>	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𝟒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𝟐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c.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</a:rPr>
                            <a:t>	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𝟒</m:t>
                                  </m:r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𝟐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000" dirty="0">
                              <a:effectLst/>
                            </a:rPr>
                            <a:t>	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𝟖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</a:rPr>
                            <a:t>	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𝟓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𝟐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d.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𝟑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  <m:sSup>
                                    <m:sSupPr>
                                      <m:ctrlPr>
                                        <a:rPr lang="en-US" sz="2000" b="1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effectLst/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</a:rPr>
                            <a:t>	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=−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𝟑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  <m:sSup>
                                    <m:sSupPr>
                                      <m:ctrlPr>
                                        <a:rPr lang="en-US" sz="2000" b="1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>
                                          <a:effectLst/>
                                          <a:latin typeface="Cambria Math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2000" b="1" i="1">
                                          <a:effectLst/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𝟑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𝟒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𝟑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𝟏</m:t>
                                  </m:r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endParaRPr lang="en-US" sz="2000" b="1" i="1" dirty="0">
                            <a:effectLst/>
                            <a:latin typeface="Cambria Math"/>
                          </a:endParaRP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			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=−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𝟔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𝟏𝟐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𝒙</m:t>
                              </m:r>
                            </m:oMath>
                          </a14:m>
                          <a:endParaRPr lang="en-US" sz="2000" b="1" i="1" dirty="0">
                            <a:effectLst/>
                            <a:latin typeface="Cambria Math"/>
                          </a:endParaRP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ea typeface="Calibri"/>
                              <a:cs typeface="Times New Roman"/>
                            </a:rPr>
                            <a:t>			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𝟔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  <a:ea typeface="Calibri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  <a:ea typeface="Calibri"/>
                                      <a:cs typeface="Times New Roman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𝟕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𝟑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e.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𝟓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𝟕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𝟖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000" dirty="0">
                              <a:effectLst/>
                              <a:latin typeface="Calibri"/>
                            </a:rPr>
                            <a:t>	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𝟓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𝟓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𝟕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𝟖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</m:d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>
                                  <a:effectLst/>
                                  <a:latin typeface="Cambria Math"/>
                                </a:rPr>
                                <m:t>𝟖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000" b="1" i="1">
                                      <a:effectLst/>
                                      <a:latin typeface="Cambria Math"/>
                                    </a:rPr>
                                    <m:t>𝒚</m:t>
                                  </m:r>
                                </m:e>
                              </m:d>
                            </m:oMath>
                          </a14:m>
                          <a:endParaRPr lang="en-US" sz="2000" b="1" i="1" dirty="0">
                            <a:effectLst/>
                            <a:latin typeface="Cambria Math"/>
                          </a:endParaRP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			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𝟓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𝟑𝟓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𝒚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𝟐𝟒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𝟏𝟔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</a:rPr>
                                <m:t>𝒚</m:t>
                              </m:r>
                            </m:oMath>
                          </a14:m>
                          <a:endParaRPr lang="en-US" sz="2000" b="1" i="1" dirty="0">
                            <a:effectLst/>
                            <a:latin typeface="Cambria Math"/>
                          </a:endParaRP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  <a:ea typeface="Calibri"/>
                              <a:cs typeface="Times New Roman"/>
                            </a:rPr>
                            <a:t>			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𝟐𝟗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𝒙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𝟏𝟗</m:t>
                              </m:r>
                              <m:r>
                                <a:rPr lang="en-US" sz="2000" b="1" i="1" smtClean="0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𝒚</m:t>
                              </m:r>
                            </m:oMath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7453837"/>
                  </p:ext>
                </p:extLst>
              </p:nvPr>
            </p:nvGraphicFramePr>
            <p:xfrm>
              <a:off x="457200" y="1200150"/>
              <a:ext cx="8229600" cy="338328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57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7724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a.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5882" t="-16000" b="-66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b.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5882" t="-116000" b="-56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c.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5882" t="-216000" b="-46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09728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d.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5882" t="-130939" b="-922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e.</a:t>
                          </a: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>
                          <a:blip r:embed="rId3"/>
                          <a:stretch>
                            <a:fillRect l="-5882" t="-278667" b="-1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87959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DISTRIBUTIVE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3</a:t>
            </a:r>
            <a:r>
              <a:rPr lang="en-US" sz="2400" dirty="0"/>
              <a:t>:  Manny runs a restaurant. One day, a total of 50 steaks are sold. Each steak cost $14.95 and received an average tip of $1 for each. Write the expression that determines the total amount he earned. How much did Manny earned?</a:t>
            </a:r>
            <a:endParaRPr lang="en-US" sz="2400" dirty="0">
              <a:effectLst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07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THE DISTRIBUTIVE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3</a:t>
            </a:r>
            <a:r>
              <a:rPr lang="en-US" sz="2400" dirty="0"/>
              <a:t>:  Manny runs a restaurant. One day, a total of 50 steaks are sold. Each steak cost $14.95 and received an average tip of $1 for each. Write the expression that determines the total amount he earned. How much did Manny earned?</a:t>
            </a:r>
            <a:endParaRPr lang="en-US" sz="2400" dirty="0">
              <a:effectLst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910840" y="3333750"/>
            <a:ext cx="128016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4441279"/>
                  </p:ext>
                </p:extLst>
              </p:nvPr>
            </p:nvGraphicFramePr>
            <p:xfrm>
              <a:off x="2971800" y="2419350"/>
              <a:ext cx="2937510" cy="137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93751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𝟓𝟎</m:t>
                                </m:r>
                                <m:d>
                                  <m:dPr>
                                    <m:ctrlPr>
                                      <a:rPr lang="en-US" sz="20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𝟏𝟒</m:t>
                                    </m:r>
                                    <m:r>
                                      <a:rPr lang="en-US" sz="20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20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𝟗𝟓</m:t>
                                    </m:r>
                                    <m:r>
                                      <a:rPr lang="en-US" sz="20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  <m:r>
                                      <a:rPr lang="en-US" sz="20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𝟏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r>
                                  <a:rPr lang="en-US" sz="2000" b="1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𝟓𝟎</m:t>
                                </m:r>
                                <m:d>
                                  <m:dPr>
                                    <m:ctrlPr>
                                      <a:rPr lang="en-US" sz="20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𝟏𝟓</m:t>
                                    </m:r>
                                    <m:r>
                                      <a:rPr lang="en-US" sz="20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.</m:t>
                                    </m:r>
                                    <m:r>
                                      <a:rPr lang="en-US" sz="2000" b="1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𝟗𝟓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marL="0" marR="0" indent="0" algn="just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=$</m:t>
                                </m:r>
                                <m:r>
                                  <a:rPr lang="en-US" sz="2000" b="1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𝟕𝟗𝟕</m:t>
                                </m:r>
                                <m:r>
                                  <a:rPr lang="en-US" sz="2000" b="1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.</m:t>
                                </m:r>
                                <m:r>
                                  <a:rPr lang="en-US" sz="2000" b="1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400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14441279"/>
                  </p:ext>
                </p:extLst>
              </p:nvPr>
            </p:nvGraphicFramePr>
            <p:xfrm>
              <a:off x="2971800" y="2419350"/>
              <a:ext cx="2937510" cy="137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93751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08" t="-1333" r="-208" b="-200000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08" t="-101333" r="-208" b="-100000"/>
                          </a:stretch>
                        </a:blipFill>
                      </a:tcPr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08" t="-201333" r="-20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3175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399</Words>
  <Application>Microsoft Office PowerPoint</Application>
  <PresentationFormat>On-screen Show (16:9)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Cambria Math</vt:lpstr>
      <vt:lpstr>Symbol</vt:lpstr>
      <vt:lpstr>Times New Roman</vt:lpstr>
      <vt:lpstr>Office Theme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  <vt:lpstr>THE DISTRIBUTIVE PROPERTY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NYL NICART</dc:creator>
  <cp:lastModifiedBy>Jeff Twiddy</cp:lastModifiedBy>
  <cp:revision>38</cp:revision>
  <dcterms:created xsi:type="dcterms:W3CDTF">2016-12-20T05:05:08Z</dcterms:created>
  <dcterms:modified xsi:type="dcterms:W3CDTF">2017-06-22T19:49:45Z</dcterms:modified>
</cp:coreProperties>
</file>