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8" r:id="rId6"/>
    <p:sldId id="263" r:id="rId7"/>
    <p:sldId id="264" r:id="rId8"/>
    <p:sldId id="269" r:id="rId9"/>
    <p:sldId id="270" r:id="rId10"/>
    <p:sldId id="261" r:id="rId11"/>
    <p:sldId id="271" r:id="rId12"/>
    <p:sldId id="265" r:id="rId13"/>
    <p:sldId id="272" r:id="rId14"/>
    <p:sldId id="266" r:id="rId15"/>
    <p:sldId id="27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3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2.png"/><Relationship Id="rId18" Type="http://schemas.openxmlformats.org/officeDocument/2006/relationships/image" Target="../media/image35.png"/><Relationship Id="rId3" Type="http://schemas.openxmlformats.org/officeDocument/2006/relationships/image" Target="../media/image27.png"/><Relationship Id="rId7" Type="http://schemas.openxmlformats.org/officeDocument/2006/relationships/image" Target="../media/image22.png"/><Relationship Id="rId12" Type="http://schemas.openxmlformats.org/officeDocument/2006/relationships/image" Target="../media/image31.png"/><Relationship Id="rId17" Type="http://schemas.openxmlformats.org/officeDocument/2006/relationships/image" Target="../media/image26.png"/><Relationship Id="rId2" Type="http://schemas.openxmlformats.org/officeDocument/2006/relationships/image" Target="../media/image2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30.png"/><Relationship Id="rId5" Type="http://schemas.openxmlformats.org/officeDocument/2006/relationships/image" Target="../media/image20.png"/><Relationship Id="rId15" Type="http://schemas.openxmlformats.org/officeDocument/2006/relationships/image" Target="../media/image34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9.png"/><Relationship Id="rId1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Patterns, Equations, and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Lesson 9</a:t>
            </a:r>
            <a:endParaRPr lang="en-US" dirty="0"/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</a:t>
            </a:r>
            <a:r>
              <a:rPr lang="en-US" sz="2400" b="1" dirty="0">
                <a:solidFill>
                  <a:srgbClr val="0070C0"/>
                </a:solidFill>
              </a:rPr>
              <a:t>2</a:t>
            </a:r>
            <a:r>
              <a:rPr lang="en-US" sz="2400" b="1" dirty="0"/>
              <a:t>: </a:t>
            </a:r>
            <a:r>
              <a:rPr lang="en-US" sz="2400" dirty="0"/>
              <a:t>Use a table, an equation, and a graph to represent the relationship of Mary’s and Ann’s age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Mary is 2 years older than Ann.</a:t>
            </a:r>
            <a:endParaRPr lang="en-US" sz="2400" dirty="0"/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/>
          <p:cNvSpPr/>
          <p:nvPr/>
        </p:nvSpPr>
        <p:spPr>
          <a:xfrm>
            <a:off x="1295400" y="4237527"/>
            <a:ext cx="1828800" cy="5486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Problem </a:t>
            </a:r>
            <a:r>
              <a:rPr lang="en-US" sz="2400" b="1" dirty="0">
                <a:solidFill>
                  <a:srgbClr val="0070C0"/>
                </a:solidFill>
              </a:rPr>
              <a:t>2</a:t>
            </a:r>
            <a:r>
              <a:rPr lang="en-US" sz="2400" b="1" dirty="0"/>
              <a:t>: </a:t>
            </a:r>
            <a:r>
              <a:rPr lang="en-US" sz="2400" dirty="0"/>
              <a:t>Use a table, an equation, and a graph to represent the relationship of Mary’s and Ann’s age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Mary is 2 years older than Ann.</a:t>
            </a:r>
            <a:endParaRPr lang="en-US" sz="2400" dirty="0"/>
          </a:p>
        </p:txBody>
      </p:sp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2323596"/>
                  </p:ext>
                </p:extLst>
              </p:nvPr>
            </p:nvGraphicFramePr>
            <p:xfrm>
              <a:off x="762000" y="2038350"/>
              <a:ext cx="2790865" cy="27458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24000"/>
                    <a:gridCol w="1266865"/>
                  </a:tblGrid>
                  <a:tr h="15756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Mary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Ann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756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</a:tr>
                  <a:tr h="15756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</a:tr>
                  <a:tr h="15756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</a:tr>
                  <a:tr h="15756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</a:tr>
                  <a:tr h="1374288">
                    <a:tc gridSpan="2"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Let :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𝑱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=John’s age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baseline="0" dirty="0" smtClean="0">
                              <a:effectLst/>
                              <a:ea typeface="Calibri"/>
                              <a:cs typeface="Times New Roman"/>
                            </a:rPr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𝑴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=</a:t>
                          </a:r>
                          <a:r>
                            <a:rPr lang="en-US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Mary’s </a:t>
                          </a:r>
                          <a:r>
                            <a:rPr lang="en-US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age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𝑨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𝑴</m:t>
                                </m:r>
                              </m:oMath>
                            </m:oMathPara>
                          </a14:m>
                          <a:endParaRPr lang="en-US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2323596"/>
                  </p:ext>
                </p:extLst>
              </p:nvPr>
            </p:nvGraphicFramePr>
            <p:xfrm>
              <a:off x="762000" y="2038350"/>
              <a:ext cx="2790865" cy="27458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24000"/>
                    <a:gridCol w="1266865"/>
                  </a:tblGrid>
                  <a:tr h="2743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Mary</a:t>
                          </a: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Ann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26667" r="-83200" b="-8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0192" t="-126667" b="-802222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26667" r="-83200" b="-7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0192" t="-226667" b="-702222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26667" r="-83200" b="-6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20192" t="-326667" b="-602222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t="-426667" r="-83200" b="-5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20192" t="-426667" b="-502222"/>
                          </a:stretch>
                        </a:blipFill>
                      </a:tcPr>
                    </a:tc>
                  </a:tr>
                  <a:tr h="137428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5138" marR="5513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t="-1048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pSp>
        <p:nvGrpSpPr>
          <p:cNvPr id="99" name="Group 98"/>
          <p:cNvGrpSpPr/>
          <p:nvPr/>
        </p:nvGrpSpPr>
        <p:grpSpPr>
          <a:xfrm>
            <a:off x="4442899" y="1927897"/>
            <a:ext cx="4222281" cy="2853653"/>
            <a:chOff x="1715635" y="244093"/>
            <a:chExt cx="3400989" cy="2299263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2152190" y="466716"/>
              <a:ext cx="2194560" cy="2057402"/>
              <a:chOff x="2817970" y="516685"/>
              <a:chExt cx="1463040" cy="1371601"/>
            </a:xfrm>
          </p:grpSpPr>
          <p:cxnSp>
            <p:nvCxnSpPr>
              <p:cNvPr id="125" name="Straight Arrow Connector 124"/>
              <p:cNvCxnSpPr/>
              <p:nvPr/>
            </p:nvCxnSpPr>
            <p:spPr>
              <a:xfrm rot="5400000">
                <a:off x="2471304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 rot="5400000">
                <a:off x="2581214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>
              <a:xfrm rot="5400000">
                <a:off x="2811028" y="1195954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>
              <a:xfrm rot="5400000">
                <a:off x="3040841" y="1195954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 rot="5400000">
                <a:off x="2925934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/>
              <p:nvPr/>
            </p:nvCxnSpPr>
            <p:spPr>
              <a:xfrm rot="5400000">
                <a:off x="3155747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>
              <a:xfrm rot="5400000">
                <a:off x="3265657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/>
              <p:nvPr/>
            </p:nvCxnSpPr>
            <p:spPr>
              <a:xfrm rot="5400000">
                <a:off x="3380564" y="1205946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/>
              <p:nvPr/>
            </p:nvCxnSpPr>
            <p:spPr>
              <a:xfrm rot="5400000">
                <a:off x="2695994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/>
              <p:nvPr/>
            </p:nvCxnSpPr>
            <p:spPr>
              <a:xfrm>
                <a:off x="2932614" y="1418915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>
                <a:off x="2927618" y="734353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>
                <a:off x="2927618" y="849266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>
                <a:off x="2932614" y="96418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Arrow Connector 137"/>
              <p:cNvCxnSpPr/>
              <p:nvPr/>
            </p:nvCxnSpPr>
            <p:spPr>
              <a:xfrm>
                <a:off x="2932614" y="1074097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/>
              <p:cNvCxnSpPr/>
              <p:nvPr/>
            </p:nvCxnSpPr>
            <p:spPr>
              <a:xfrm>
                <a:off x="2932614" y="1194006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Arrow Connector 139"/>
              <p:cNvCxnSpPr/>
              <p:nvPr/>
            </p:nvCxnSpPr>
            <p:spPr>
              <a:xfrm>
                <a:off x="2932614" y="1303924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/>
              <p:nvPr/>
            </p:nvCxnSpPr>
            <p:spPr>
              <a:xfrm>
                <a:off x="2932614" y="1533751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2932614" y="1653661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/>
              <p:nvPr/>
            </p:nvCxnSpPr>
            <p:spPr>
              <a:xfrm flipH="1">
                <a:off x="2817970" y="1773575"/>
                <a:ext cx="1463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Arrow Connector 143"/>
              <p:cNvCxnSpPr/>
              <p:nvPr/>
            </p:nvCxnSpPr>
            <p:spPr>
              <a:xfrm flipH="1">
                <a:off x="2929037" y="516685"/>
                <a:ext cx="1270" cy="137160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Text Box 90"/>
            <p:cNvSpPr txBox="1"/>
            <p:nvPr/>
          </p:nvSpPr>
          <p:spPr>
            <a:xfrm>
              <a:off x="4432298" y="2223866"/>
              <a:ext cx="684326" cy="27429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effectLst/>
                  <a:ea typeface="Times New Roman"/>
                  <a:cs typeface="Times New Roman"/>
                </a:rPr>
                <a:t>Ann’s age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2" name="Text Box 90"/>
            <p:cNvSpPr txBox="1"/>
            <p:nvPr/>
          </p:nvSpPr>
          <p:spPr>
            <a:xfrm>
              <a:off x="1715635" y="244093"/>
              <a:ext cx="1019173" cy="2742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effectLst/>
                  <a:ea typeface="Times New Roman"/>
                  <a:cs typeface="Times New Roman"/>
                </a:rPr>
                <a:t>Mary's age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465255" y="1797666"/>
              <a:ext cx="45720" cy="4572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626598" y="1633480"/>
              <a:ext cx="45720" cy="4572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977850" y="1278395"/>
              <a:ext cx="45720" cy="4572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01794" y="1454004"/>
              <a:ext cx="45720" cy="4572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 Box 90"/>
                <p:cNvSpPr txBox="1"/>
                <p:nvPr/>
              </p:nvSpPr>
              <p:spPr>
                <a:xfrm>
                  <a:off x="2128721" y="894528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𝟖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07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8721" y="894528"/>
                  <a:ext cx="182880" cy="18288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 Box 90"/>
                <p:cNvSpPr txBox="1"/>
                <p:nvPr/>
              </p:nvSpPr>
              <p:spPr>
                <a:xfrm>
                  <a:off x="2131220" y="1066915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𝟕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08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1220" y="1066915"/>
                  <a:ext cx="182880" cy="18288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 Box 90"/>
                <p:cNvSpPr txBox="1"/>
                <p:nvPr/>
              </p:nvSpPr>
              <p:spPr>
                <a:xfrm>
                  <a:off x="2128721" y="1234305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𝟔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09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8721" y="1234305"/>
                  <a:ext cx="182880" cy="18288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 Box 90"/>
                <p:cNvSpPr txBox="1"/>
                <p:nvPr/>
              </p:nvSpPr>
              <p:spPr>
                <a:xfrm>
                  <a:off x="2135911" y="1414725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𝟓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0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911" y="1414725"/>
                  <a:ext cx="182880" cy="18288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632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 Box 90"/>
                <p:cNvSpPr txBox="1"/>
                <p:nvPr/>
              </p:nvSpPr>
              <p:spPr>
                <a:xfrm>
                  <a:off x="2133782" y="1579104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𝟒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1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782" y="1579104"/>
                  <a:ext cx="182880" cy="18288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 Box 90"/>
                <p:cNvSpPr txBox="1"/>
                <p:nvPr/>
              </p:nvSpPr>
              <p:spPr>
                <a:xfrm>
                  <a:off x="2133782" y="1746876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𝟑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2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782" y="1746876"/>
                  <a:ext cx="182880" cy="18288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 Box 90"/>
                <p:cNvSpPr txBox="1"/>
                <p:nvPr/>
              </p:nvSpPr>
              <p:spPr>
                <a:xfrm>
                  <a:off x="2133782" y="1922143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𝟐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3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782" y="1922143"/>
                  <a:ext cx="182880" cy="18288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 Box 90"/>
                <p:cNvSpPr txBox="1"/>
                <p:nvPr/>
              </p:nvSpPr>
              <p:spPr>
                <a:xfrm>
                  <a:off x="2135911" y="2100026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𝟏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4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911" y="2100026"/>
                  <a:ext cx="182880" cy="18288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 Box 90"/>
                <p:cNvSpPr txBox="1"/>
                <p:nvPr/>
              </p:nvSpPr>
              <p:spPr>
                <a:xfrm>
                  <a:off x="3594319" y="2351074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𝟖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5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4319" y="2351074"/>
                  <a:ext cx="182880" cy="18288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 Box 90"/>
                <p:cNvSpPr txBox="1"/>
                <p:nvPr/>
              </p:nvSpPr>
              <p:spPr>
                <a:xfrm>
                  <a:off x="3430279" y="2357861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𝟕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6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0279" y="2357861"/>
                  <a:ext cx="182880" cy="18288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 Box 90"/>
                <p:cNvSpPr txBox="1"/>
                <p:nvPr/>
              </p:nvSpPr>
              <p:spPr>
                <a:xfrm>
                  <a:off x="3254596" y="2355479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𝟔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7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4596" y="2355479"/>
                  <a:ext cx="182880" cy="18288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 Box 90"/>
                <p:cNvSpPr txBox="1"/>
                <p:nvPr/>
              </p:nvSpPr>
              <p:spPr>
                <a:xfrm>
                  <a:off x="3086005" y="2357048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𝟓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8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6005" y="2357048"/>
                  <a:ext cx="182880" cy="18288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5405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 Box 90"/>
                <p:cNvSpPr txBox="1"/>
                <p:nvPr/>
              </p:nvSpPr>
              <p:spPr>
                <a:xfrm>
                  <a:off x="2908122" y="2356071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𝟒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9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122" y="2356071"/>
                  <a:ext cx="182880" cy="18288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 Box 90"/>
                <p:cNvSpPr txBox="1"/>
                <p:nvPr/>
              </p:nvSpPr>
              <p:spPr>
                <a:xfrm>
                  <a:off x="2736732" y="2360358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𝟑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20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6732" y="2360358"/>
                  <a:ext cx="182880" cy="18288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 Box 90"/>
                <p:cNvSpPr txBox="1"/>
                <p:nvPr/>
              </p:nvSpPr>
              <p:spPr>
                <a:xfrm>
                  <a:off x="2563846" y="2360476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𝟐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21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3846" y="2360476"/>
                  <a:ext cx="182880" cy="182880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 Box 90"/>
                <p:cNvSpPr txBox="1"/>
                <p:nvPr/>
              </p:nvSpPr>
              <p:spPr>
                <a:xfrm>
                  <a:off x="2400954" y="2357977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𝟏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22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0954" y="2357977"/>
                  <a:ext cx="182880" cy="18288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 Box 90"/>
                <p:cNvSpPr txBox="1"/>
                <p:nvPr/>
              </p:nvSpPr>
              <p:spPr>
                <a:xfrm>
                  <a:off x="3762650" y="2357979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𝟗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23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2650" y="2357979"/>
                  <a:ext cx="182880" cy="18288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 Box 90"/>
                <p:cNvSpPr txBox="1"/>
                <p:nvPr/>
              </p:nvSpPr>
              <p:spPr>
                <a:xfrm>
                  <a:off x="2135911" y="724259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𝟗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24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911" y="724259"/>
                  <a:ext cx="182880" cy="182880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417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INDUCTIVE REASONING</a:t>
            </a:r>
            <a:r>
              <a:rPr lang="en-US" sz="2400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is the process of reaching a conclusion based on an observed pattern. It is used to predict values.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	Example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4</a:t>
            </a:r>
            <a:r>
              <a:rPr lang="en-US" sz="2400" b="1" dirty="0">
                <a:ea typeface="Calibri"/>
                <a:cs typeface="Times New Roman"/>
              </a:rPr>
              <a:t>: </a:t>
            </a:r>
            <a:r>
              <a:rPr lang="en-US" sz="2400" dirty="0">
                <a:ea typeface="Calibri"/>
                <a:cs typeface="Times New Roman"/>
              </a:rPr>
              <a:t>Predict the next figure in the given sequence.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600200" y="2640605"/>
            <a:ext cx="4572013" cy="1828210"/>
            <a:chOff x="180000" y="180000"/>
            <a:chExt cx="1828805" cy="731520"/>
          </a:xfrm>
        </p:grpSpPr>
        <p:sp>
          <p:nvSpPr>
            <p:cNvPr id="8" name="Rectangle 7"/>
            <p:cNvSpPr/>
            <p:nvPr/>
          </p:nvSpPr>
          <p:spPr>
            <a:xfrm>
              <a:off x="728481" y="54576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6962" y="36288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8481" y="72864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77497" y="54576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5978" y="36288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5978" y="54576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25978" y="72864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25978" y="18000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77497" y="72864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0000" y="72864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858000" y="1962150"/>
            <a:ext cx="914400" cy="2743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858000" y="1962150"/>
            <a:ext cx="914400" cy="2743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INDUCTIVE REASONING</a:t>
            </a:r>
            <a:r>
              <a:rPr lang="en-US" sz="2400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is the process of reaching a conclusion based on an observed pattern. It is used to predict values.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	Example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4</a:t>
            </a:r>
            <a:r>
              <a:rPr lang="en-US" sz="2400" b="1" dirty="0">
                <a:ea typeface="Calibri"/>
                <a:cs typeface="Times New Roman"/>
              </a:rPr>
              <a:t>: </a:t>
            </a:r>
            <a:r>
              <a:rPr lang="en-US" sz="2400" dirty="0">
                <a:ea typeface="Calibri"/>
                <a:cs typeface="Times New Roman"/>
              </a:rPr>
              <a:t>Predict the next figure in the given sequence.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600200" y="2640605"/>
            <a:ext cx="4572013" cy="1828210"/>
            <a:chOff x="180000" y="180000"/>
            <a:chExt cx="1828805" cy="731520"/>
          </a:xfrm>
        </p:grpSpPr>
        <p:sp>
          <p:nvSpPr>
            <p:cNvPr id="8" name="Rectangle 7"/>
            <p:cNvSpPr/>
            <p:nvPr/>
          </p:nvSpPr>
          <p:spPr>
            <a:xfrm>
              <a:off x="728481" y="54576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6962" y="36288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8481" y="72864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77497" y="54576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5978" y="36288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5978" y="54576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25978" y="72864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25978" y="18000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77497" y="72864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0000" y="728640"/>
              <a:ext cx="182827" cy="18288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83438" y="2190750"/>
            <a:ext cx="455613" cy="2278065"/>
            <a:chOff x="7083438" y="2190750"/>
            <a:chExt cx="455613" cy="2278065"/>
          </a:xfrm>
        </p:grpSpPr>
        <p:sp>
          <p:nvSpPr>
            <p:cNvPr id="23" name="Rectangle 22"/>
            <p:cNvSpPr/>
            <p:nvPr/>
          </p:nvSpPr>
          <p:spPr>
            <a:xfrm>
              <a:off x="7083438" y="3097657"/>
              <a:ext cx="455613" cy="457053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083438" y="3554710"/>
              <a:ext cx="455613" cy="457053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83438" y="4011762"/>
              <a:ext cx="455613" cy="457053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083438" y="2640605"/>
              <a:ext cx="455613" cy="457053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083438" y="2190750"/>
              <a:ext cx="455613" cy="457053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90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3</a:t>
            </a:r>
            <a:r>
              <a:rPr lang="en-US" sz="2400" b="1" dirty="0"/>
              <a:t>: </a:t>
            </a:r>
            <a:r>
              <a:rPr lang="en-US" sz="2400" dirty="0"/>
              <a:t>Predict the next figure in the each sequence.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875732"/>
              </p:ext>
            </p:extLst>
          </p:nvPr>
        </p:nvGraphicFramePr>
        <p:xfrm>
          <a:off x="281489" y="1200149"/>
          <a:ext cx="7676272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361072"/>
                <a:gridCol w="1828800"/>
                <a:gridCol w="1828800"/>
                <a:gridCol w="1828800"/>
                <a:gridCol w="1828800"/>
              </a:tblGrid>
              <a:tr h="128016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A.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B.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C.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3" name="Rectangle 122"/>
          <p:cNvSpPr/>
          <p:nvPr/>
        </p:nvSpPr>
        <p:spPr>
          <a:xfrm>
            <a:off x="1446201" y="4443380"/>
            <a:ext cx="182563" cy="182563"/>
          </a:xfrm>
          <a:prstGeom prst="rect">
            <a:avLst/>
          </a:prstGeom>
          <a:solidFill>
            <a:srgbClr val="FFC000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3081020" y="1920657"/>
            <a:ext cx="549275" cy="549275"/>
            <a:chOff x="1178228" y="776490"/>
            <a:chExt cx="548640" cy="548640"/>
          </a:xfrm>
          <a:solidFill>
            <a:srgbClr val="92D050"/>
          </a:solidFill>
        </p:grpSpPr>
        <p:sp>
          <p:nvSpPr>
            <p:cNvPr id="125" name="Rectangle 124"/>
            <p:cNvSpPr/>
            <p:nvPr/>
          </p:nvSpPr>
          <p:spPr>
            <a:xfrm>
              <a:off x="1361108" y="77649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54398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36110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361108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98171" y="1556303"/>
            <a:ext cx="914400" cy="914400"/>
            <a:chOff x="2092628" y="593610"/>
            <a:chExt cx="914935" cy="914400"/>
          </a:xfrm>
          <a:solidFill>
            <a:srgbClr val="92D050"/>
          </a:solidFill>
        </p:grpSpPr>
        <p:sp>
          <p:nvSpPr>
            <p:cNvPr id="131" name="Rectangle 130"/>
            <p:cNvSpPr/>
            <p:nvPr/>
          </p:nvSpPr>
          <p:spPr>
            <a:xfrm>
              <a:off x="245838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09262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27550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641803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824683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458388" y="59361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458388" y="77649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458923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458923" y="132513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262581" y="2870151"/>
            <a:ext cx="549275" cy="549275"/>
            <a:chOff x="629588" y="776490"/>
            <a:chExt cx="548640" cy="548640"/>
          </a:xfrm>
        </p:grpSpPr>
        <p:sp>
          <p:nvSpPr>
            <p:cNvPr id="155" name="Rectangle 154"/>
            <p:cNvSpPr/>
            <p:nvPr/>
          </p:nvSpPr>
          <p:spPr>
            <a:xfrm>
              <a:off x="62958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29588" y="77649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29588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9534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9534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99534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2897624" y="2870151"/>
            <a:ext cx="914400" cy="549275"/>
            <a:chOff x="446708" y="776490"/>
            <a:chExt cx="914400" cy="548640"/>
          </a:xfrm>
        </p:grpSpPr>
        <p:sp>
          <p:nvSpPr>
            <p:cNvPr id="162" name="Rectangle 161"/>
            <p:cNvSpPr/>
            <p:nvPr/>
          </p:nvSpPr>
          <p:spPr>
            <a:xfrm>
              <a:off x="62958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29588" y="77649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29588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99534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9534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99534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44670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7822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7822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4598425" y="2870151"/>
            <a:ext cx="1096963" cy="549275"/>
            <a:chOff x="446601" y="776490"/>
            <a:chExt cx="1097387" cy="548640"/>
          </a:xfrm>
        </p:grpSpPr>
        <p:sp>
          <p:nvSpPr>
            <p:cNvPr id="173" name="Rectangle 172"/>
            <p:cNvSpPr/>
            <p:nvPr/>
          </p:nvSpPr>
          <p:spPr>
            <a:xfrm>
              <a:off x="62958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29588" y="77649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29588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99534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99534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9534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4670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17822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17822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46601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36110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36110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36110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06" name="Rectangle 205"/>
          <p:cNvSpPr/>
          <p:nvPr/>
        </p:nvSpPr>
        <p:spPr>
          <a:xfrm>
            <a:off x="1446201" y="2287369"/>
            <a:ext cx="182563" cy="182563"/>
          </a:xfrm>
          <a:prstGeom prst="rect">
            <a:avLst/>
          </a:prstGeom>
          <a:solidFill>
            <a:srgbClr val="92D050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07" name="Group 206"/>
          <p:cNvGrpSpPr/>
          <p:nvPr/>
        </p:nvGrpSpPr>
        <p:grpSpPr>
          <a:xfrm>
            <a:off x="3171944" y="4264131"/>
            <a:ext cx="365125" cy="365125"/>
            <a:chOff x="1178175" y="959370"/>
            <a:chExt cx="365813" cy="365760"/>
          </a:xfrm>
          <a:solidFill>
            <a:srgbClr val="FFC000"/>
          </a:solidFill>
        </p:grpSpPr>
        <p:sp>
          <p:nvSpPr>
            <p:cNvPr id="208" name="Rectangle 207"/>
            <p:cNvSpPr/>
            <p:nvPr/>
          </p:nvSpPr>
          <p:spPr>
            <a:xfrm>
              <a:off x="1178175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36110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361108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4881002" y="4077197"/>
            <a:ext cx="549275" cy="549275"/>
            <a:chOff x="2092628" y="959370"/>
            <a:chExt cx="549175" cy="548640"/>
          </a:xfrm>
          <a:solidFill>
            <a:srgbClr val="FFC000"/>
          </a:solidFill>
        </p:grpSpPr>
        <p:sp>
          <p:nvSpPr>
            <p:cNvPr id="213" name="Rectangle 212"/>
            <p:cNvSpPr/>
            <p:nvPr/>
          </p:nvSpPr>
          <p:spPr>
            <a:xfrm>
              <a:off x="245838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9262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227550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093029" y="132513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093056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275615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275615" y="132513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58923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458923" y="132513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28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3</a:t>
            </a:r>
            <a:r>
              <a:rPr lang="en-US" sz="2400" b="1" dirty="0"/>
              <a:t>: </a:t>
            </a:r>
            <a:r>
              <a:rPr lang="en-US" sz="2400" dirty="0"/>
              <a:t>Predict the next figure in the each sequence.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49563"/>
              </p:ext>
            </p:extLst>
          </p:nvPr>
        </p:nvGraphicFramePr>
        <p:xfrm>
          <a:off x="281489" y="1200149"/>
          <a:ext cx="7676272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361072"/>
                <a:gridCol w="1828800"/>
                <a:gridCol w="1828800"/>
                <a:gridCol w="1828800"/>
                <a:gridCol w="1828800"/>
              </a:tblGrid>
              <a:tr h="128016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A.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B.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C.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54161" marR="541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3" name="Rectangle 122"/>
          <p:cNvSpPr/>
          <p:nvPr/>
        </p:nvSpPr>
        <p:spPr>
          <a:xfrm>
            <a:off x="1446201" y="4443380"/>
            <a:ext cx="182563" cy="182563"/>
          </a:xfrm>
          <a:prstGeom prst="rect">
            <a:avLst/>
          </a:prstGeom>
          <a:solidFill>
            <a:srgbClr val="FFC000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3081020" y="1920657"/>
            <a:ext cx="549275" cy="549275"/>
            <a:chOff x="1178228" y="776490"/>
            <a:chExt cx="548640" cy="548640"/>
          </a:xfrm>
          <a:solidFill>
            <a:srgbClr val="92D050"/>
          </a:solidFill>
        </p:grpSpPr>
        <p:sp>
          <p:nvSpPr>
            <p:cNvPr id="125" name="Rectangle 124"/>
            <p:cNvSpPr/>
            <p:nvPr/>
          </p:nvSpPr>
          <p:spPr>
            <a:xfrm>
              <a:off x="1361108" y="77649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54398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36110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361108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98171" y="1556303"/>
            <a:ext cx="914400" cy="914400"/>
            <a:chOff x="2092628" y="593610"/>
            <a:chExt cx="914935" cy="914400"/>
          </a:xfrm>
          <a:solidFill>
            <a:srgbClr val="92D050"/>
          </a:solidFill>
        </p:grpSpPr>
        <p:sp>
          <p:nvSpPr>
            <p:cNvPr id="131" name="Rectangle 130"/>
            <p:cNvSpPr/>
            <p:nvPr/>
          </p:nvSpPr>
          <p:spPr>
            <a:xfrm>
              <a:off x="245838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09262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27550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641803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824683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458388" y="59361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458388" y="77649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458923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458923" y="132513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385377" y="1190634"/>
            <a:ext cx="1279525" cy="1279525"/>
            <a:chOff x="2788663" y="1022838"/>
            <a:chExt cx="1278890" cy="1280160"/>
          </a:xfrm>
          <a:solidFill>
            <a:srgbClr val="92D050"/>
          </a:solidFill>
        </p:grpSpPr>
        <p:sp>
          <p:nvSpPr>
            <p:cNvPr id="141" name="Rectangle 140"/>
            <p:cNvSpPr/>
            <p:nvPr/>
          </p:nvSpPr>
          <p:spPr>
            <a:xfrm>
              <a:off x="3336454" y="157147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970908" y="157147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153681" y="157147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519762" y="157147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702535" y="157147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336454" y="120571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336454" y="138859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336989" y="175435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336989" y="1937238"/>
              <a:ext cx="182773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336454" y="1022838"/>
              <a:ext cx="182245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337517" y="2120118"/>
              <a:ext cx="182245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885308" y="1571478"/>
              <a:ext cx="182245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788663" y="1571478"/>
              <a:ext cx="182245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262581" y="2870151"/>
            <a:ext cx="549275" cy="549275"/>
            <a:chOff x="629588" y="776490"/>
            <a:chExt cx="548640" cy="548640"/>
          </a:xfrm>
        </p:grpSpPr>
        <p:sp>
          <p:nvSpPr>
            <p:cNvPr id="155" name="Rectangle 154"/>
            <p:cNvSpPr/>
            <p:nvPr/>
          </p:nvSpPr>
          <p:spPr>
            <a:xfrm>
              <a:off x="62958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629588" y="77649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29588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9534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9534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99534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2897624" y="2870151"/>
            <a:ext cx="914400" cy="549275"/>
            <a:chOff x="446708" y="776490"/>
            <a:chExt cx="914400" cy="548640"/>
          </a:xfrm>
        </p:grpSpPr>
        <p:sp>
          <p:nvSpPr>
            <p:cNvPr id="162" name="Rectangle 161"/>
            <p:cNvSpPr/>
            <p:nvPr/>
          </p:nvSpPr>
          <p:spPr>
            <a:xfrm>
              <a:off x="62958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29588" y="77649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29588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99534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9534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99534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44670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7822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7822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4598425" y="2870151"/>
            <a:ext cx="1096963" cy="549275"/>
            <a:chOff x="446601" y="776490"/>
            <a:chExt cx="1097387" cy="548640"/>
          </a:xfrm>
        </p:grpSpPr>
        <p:sp>
          <p:nvSpPr>
            <p:cNvPr id="173" name="Rectangle 172"/>
            <p:cNvSpPr/>
            <p:nvPr/>
          </p:nvSpPr>
          <p:spPr>
            <a:xfrm>
              <a:off x="62958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29588" y="77649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29588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99534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99534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9534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4670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17822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17822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46601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36110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36110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36110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6384617" y="2870151"/>
            <a:ext cx="1279525" cy="549275"/>
            <a:chOff x="446708" y="776490"/>
            <a:chExt cx="1280160" cy="548640"/>
          </a:xfrm>
        </p:grpSpPr>
        <p:sp>
          <p:nvSpPr>
            <p:cNvPr id="188" name="Rectangle 187"/>
            <p:cNvSpPr/>
            <p:nvPr/>
          </p:nvSpPr>
          <p:spPr>
            <a:xfrm>
              <a:off x="62958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29588" y="77649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29588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99534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99534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99534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46708" y="114225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17822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17822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46708" y="95937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36110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36110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36110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543988" y="114225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543988" y="77649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543988" y="959370"/>
              <a:ext cx="182880" cy="182880"/>
            </a:xfrm>
            <a:prstGeom prst="rect">
              <a:avLst/>
            </a:prstGeom>
            <a:solidFill>
              <a:srgbClr val="FFFF0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46708" y="776490"/>
              <a:ext cx="182880" cy="182880"/>
            </a:xfrm>
            <a:prstGeom prst="rect">
              <a:avLst/>
            </a:prstGeom>
            <a:solidFill>
              <a:srgbClr val="00B0F0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06" name="Rectangle 205"/>
          <p:cNvSpPr/>
          <p:nvPr/>
        </p:nvSpPr>
        <p:spPr>
          <a:xfrm>
            <a:off x="1446201" y="2287369"/>
            <a:ext cx="182563" cy="182563"/>
          </a:xfrm>
          <a:prstGeom prst="rect">
            <a:avLst/>
          </a:prstGeom>
          <a:solidFill>
            <a:srgbClr val="92D050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07" name="Group 206"/>
          <p:cNvGrpSpPr/>
          <p:nvPr/>
        </p:nvGrpSpPr>
        <p:grpSpPr>
          <a:xfrm>
            <a:off x="3171944" y="4264131"/>
            <a:ext cx="365125" cy="365125"/>
            <a:chOff x="1178175" y="959370"/>
            <a:chExt cx="365813" cy="365760"/>
          </a:xfrm>
          <a:solidFill>
            <a:srgbClr val="FFC000"/>
          </a:solidFill>
        </p:grpSpPr>
        <p:sp>
          <p:nvSpPr>
            <p:cNvPr id="208" name="Rectangle 207"/>
            <p:cNvSpPr/>
            <p:nvPr/>
          </p:nvSpPr>
          <p:spPr>
            <a:xfrm>
              <a:off x="1178175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17822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36110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361108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4881002" y="4077197"/>
            <a:ext cx="549275" cy="549275"/>
            <a:chOff x="2092628" y="959370"/>
            <a:chExt cx="549175" cy="548640"/>
          </a:xfrm>
          <a:solidFill>
            <a:srgbClr val="FFC000"/>
          </a:solidFill>
        </p:grpSpPr>
        <p:sp>
          <p:nvSpPr>
            <p:cNvPr id="213" name="Rectangle 212"/>
            <p:cNvSpPr/>
            <p:nvPr/>
          </p:nvSpPr>
          <p:spPr>
            <a:xfrm>
              <a:off x="245838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9262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2275508" y="95937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093029" y="132513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093056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275615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275615" y="132513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58923" y="114225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458923" y="1325130"/>
              <a:ext cx="18288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686295" y="3899006"/>
            <a:ext cx="731838" cy="730250"/>
            <a:chOff x="2201563" y="548336"/>
            <a:chExt cx="732774" cy="729673"/>
          </a:xfrm>
          <a:solidFill>
            <a:srgbClr val="FFC000"/>
          </a:solidFill>
        </p:grpSpPr>
        <p:sp>
          <p:nvSpPr>
            <p:cNvPr id="223" name="Rectangle 222"/>
            <p:cNvSpPr/>
            <p:nvPr/>
          </p:nvSpPr>
          <p:spPr>
            <a:xfrm>
              <a:off x="2751082" y="548336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385642" y="548336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568362" y="548336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385642" y="728640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386384" y="911520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568362" y="911520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568362" y="1094400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751617" y="728640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751617" y="911520"/>
              <a:ext cx="18272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568362" y="728640"/>
              <a:ext cx="182192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752145" y="1094400"/>
              <a:ext cx="182192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2385642" y="1094540"/>
              <a:ext cx="182192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202869" y="548476"/>
              <a:ext cx="182245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202869" y="729405"/>
              <a:ext cx="182245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2201563" y="912285"/>
              <a:ext cx="182245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202869" y="1095129"/>
              <a:ext cx="181610" cy="182880"/>
            </a:xfrm>
            <a:prstGeom prst="rect">
              <a:avLst/>
            </a:prstGeom>
            <a:grpFill/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60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/>
              <a:t>use tables, equations, and graphs to describe the relationships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 Solutions to an equation with two variables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Ordered Pair		</a:t>
            </a:r>
            <a:r>
              <a:rPr lang="en-US" sz="2400" dirty="0" smtClean="0">
                <a:sym typeface="Symbol"/>
              </a:rPr>
              <a:t>   </a:t>
            </a:r>
            <a:r>
              <a:rPr lang="en-US" sz="2400" dirty="0" smtClean="0"/>
              <a:t>Table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Equation			</a:t>
            </a:r>
            <a:r>
              <a:rPr lang="en-US" sz="2400" dirty="0" smtClean="0">
                <a:sym typeface="Symbol"/>
              </a:rPr>
              <a:t>  </a:t>
            </a:r>
            <a:r>
              <a:rPr lang="en-US" sz="2400" dirty="0" smtClean="0"/>
              <a:t>Graph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Inductive Reasoning</a:t>
            </a:r>
          </a:p>
          <a:p>
            <a:pPr>
              <a:buFont typeface="Symbol" panose="05050102010706020507" pitchFamily="18" charset="2"/>
              <a:buChar char="·"/>
            </a:pPr>
            <a:endParaRPr lang="en-US" sz="2400" dirty="0" smtClean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SOLUTION OF AN EQUATION</a:t>
                </a:r>
                <a:r>
                  <a:rPr lang="en-US" sz="2400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sz="2400" dirty="0">
                    <a:ea typeface="Calibri"/>
                    <a:cs typeface="Times New Roman"/>
                  </a:rPr>
                  <a:t>containing two variables,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dirty="0">
                    <a:ea typeface="Calibri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dirty="0">
                    <a:ea typeface="Calibri"/>
                    <a:cs typeface="Times New Roman"/>
                  </a:rPr>
                  <a:t>, is any ordered pair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𝒙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,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𝒚</m:t>
                        </m:r>
                      </m:e>
                    </m:d>
                  </m:oMath>
                </a14:m>
                <a:r>
                  <a:rPr lang="en-US" sz="2400" dirty="0">
                    <a:ea typeface="Calibri"/>
                    <a:cs typeface="Times New Roman"/>
                  </a:rPr>
                  <a:t> that makes the equation true.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b="1" dirty="0" smtClean="0">
                  <a:solidFill>
                    <a:srgbClr val="0070C0"/>
                  </a:solidFill>
                  <a:ea typeface="Calibri"/>
                  <a:cs typeface="Times New Roman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ORDERED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PAIR</a:t>
                </a:r>
                <a:r>
                  <a:rPr lang="en-US" sz="2400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sz="2400" dirty="0">
                    <a:ea typeface="Calibri"/>
                    <a:cs typeface="Times New Roman"/>
                  </a:rPr>
                  <a:t>– is a set of numbers or coordinates written in the form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𝒙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,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𝒚</m:t>
                        </m:r>
                      </m:e>
                    </m:d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. It can be used to show the position on a graph, where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 (horizontal) value is first, and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 (vertical) value is second.</a:t>
                </a:r>
                <a:endParaRPr lang="en-US" sz="24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1</a:t>
                </a:r>
                <a:r>
                  <a:rPr lang="en-US" sz="2400" b="1" dirty="0">
                    <a:effectLst/>
                  </a:rPr>
                  <a:t>: Tell whether the given order pair is a solution of each equation.</a:t>
                </a:r>
                <a:endParaRPr lang="en-US" sz="2400" dirty="0">
                  <a:effectLst/>
                </a:endParaRPr>
              </a:p>
              <a:p>
                <a:pPr marL="0" lvl="0" indent="0">
                  <a:lnSpc>
                    <a:spcPct val="90000"/>
                  </a:lnSpc>
                  <a:buNone/>
                </a:pPr>
                <a:r>
                  <a:rPr lang="en-US" sz="2400" dirty="0" smtClean="0">
                    <a:effectLst/>
                  </a:rPr>
                  <a:t>A. 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𝟑𝟎</m:t>
                        </m:r>
                        <m:r>
                          <a:rPr lang="en-US" sz="2400" b="1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e>
                    </m:d>
                  </m:oMath>
                </a14:m>
                <a:r>
                  <a:rPr lang="en-US" sz="2400" dirty="0"/>
                  <a:t> a solution of the equation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𝟏𝟒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𝟓</m:t>
                    </m:r>
                    <m:r>
                      <a:rPr lang="en-US" sz="2400" b="1" i="1"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?		</a:t>
                </a:r>
                <a:endParaRPr lang="en-US" sz="2400" dirty="0">
                  <a:effectLst/>
                </a:endParaRPr>
              </a:p>
              <a:p>
                <a:pPr marL="0" indent="0" algn="ctr">
                  <a:lnSpc>
                    <a:spcPct val="90000"/>
                  </a:lnSpc>
                  <a:buNone/>
                </a:pPr>
                <a:r>
                  <a:rPr lang="en-US" sz="2400" dirty="0">
                    <a:effectLst/>
                  </a:rPr>
                  <a:t> </a:t>
                </a:r>
                <a:endParaRPr lang="en-US" sz="2400" dirty="0" smtClean="0">
                  <a:effectLst/>
                </a:endParaRPr>
              </a:p>
              <a:p>
                <a:pPr marL="0" indent="0" algn="ctr">
                  <a:lnSpc>
                    <a:spcPct val="90000"/>
                  </a:lnSpc>
                  <a:buNone/>
                </a:pPr>
                <a:endParaRPr lang="en-US" sz="2400" dirty="0">
                  <a:effectLst/>
                </a:endParaRPr>
              </a:p>
              <a:p>
                <a:pPr marL="0" lvl="0" indent="0">
                  <a:lnSpc>
                    <a:spcPct val="90000"/>
                  </a:lnSpc>
                  <a:buNone/>
                </a:pPr>
                <a:r>
                  <a:rPr lang="en-US" sz="2400" dirty="0" smtClean="0">
                    <a:effectLst/>
                  </a:rPr>
                  <a:t>B. 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𝟏𝟐</m:t>
                        </m:r>
                        <m:r>
                          <a:rPr lang="en-US" sz="2400" b="1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400" dirty="0"/>
                  <a:t> a solution of the equation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𝟒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𝟏𝟎</m:t>
                    </m:r>
                    <m:r>
                      <a:rPr lang="en-US" sz="2400" b="1" i="1"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?</a:t>
                </a:r>
                <a:endParaRPr lang="en-US" sz="2400" dirty="0">
                  <a:effectLst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2400" dirty="0" smtClean="0">
                  <a:effectLst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dirty="0">
                    <a:effectLst/>
                  </a:rPr>
                  <a:t> </a:t>
                </a:r>
              </a:p>
              <a:p>
                <a:pPr marL="457200" lvl="0" indent="-457200">
                  <a:lnSpc>
                    <a:spcPct val="90000"/>
                  </a:lnSpc>
                  <a:buAutoNum type="alphaUcPeriod" startAt="3"/>
                </a:pPr>
                <a:r>
                  <a:rPr lang="en-US" sz="2400" dirty="0" smtClean="0">
                    <a:effectLst/>
                  </a:rPr>
                  <a:t>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𝟕</m:t>
                        </m:r>
                        <m:r>
                          <a:rPr lang="en-US" sz="2400" b="1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2400" dirty="0"/>
                  <a:t> a solution of the equation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𝟖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𝟔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𝟓𝟎</m:t>
                    </m:r>
                    <m:r>
                      <a:rPr lang="en-US" sz="2400" b="1" i="1"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 smtClean="0"/>
                  <a:t>?</a:t>
                </a:r>
              </a:p>
              <a:p>
                <a:pPr marL="0" lvl="0" indent="0">
                  <a:lnSpc>
                    <a:spcPct val="90000"/>
                  </a:lnSpc>
                  <a:buNone/>
                </a:pPr>
                <a:endParaRPr lang="en-US" sz="2400" dirty="0">
                  <a:effectLst/>
                </a:endParaRPr>
              </a:p>
              <a:p>
                <a:pPr marL="0" lvl="0" indent="0">
                  <a:lnSpc>
                    <a:spcPct val="90000"/>
                  </a:lnSpc>
                  <a:buNone/>
                </a:pPr>
                <a:endParaRPr lang="en-US" sz="2400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2074" r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05600" y="4263390"/>
            <a:ext cx="13716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4400" y="4263390"/>
            <a:ext cx="5212080" cy="36576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044190"/>
            <a:ext cx="13716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3044190"/>
            <a:ext cx="5212080" cy="36576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1885950"/>
            <a:ext cx="13716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1885950"/>
            <a:ext cx="5212080" cy="36576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1</a:t>
                </a:r>
                <a:r>
                  <a:rPr lang="en-US" sz="2400" b="1" dirty="0">
                    <a:effectLst/>
                  </a:rPr>
                  <a:t>: Tell whether the given order pair is a solution of each equation.</a:t>
                </a:r>
                <a:endParaRPr lang="en-US" sz="2400" dirty="0">
                  <a:effectLst/>
                </a:endParaRPr>
              </a:p>
              <a:p>
                <a:pPr marL="0" lvl="0" indent="0">
                  <a:buNone/>
                </a:pPr>
                <a:r>
                  <a:rPr lang="en-US" sz="2400" dirty="0" smtClean="0">
                    <a:effectLst/>
                  </a:rPr>
                  <a:t>A. 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𝟑𝟎</m:t>
                        </m:r>
                        <m:r>
                          <a:rPr lang="en-US" sz="2400" b="1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e>
                    </m:d>
                  </m:oMath>
                </a14:m>
                <a:r>
                  <a:rPr lang="en-US" sz="2400" dirty="0"/>
                  <a:t> a solution of the equation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𝟏𝟒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𝟓</m:t>
                    </m:r>
                    <m:r>
                      <a:rPr lang="en-US" sz="2400" b="1" i="1"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?		</a:t>
                </a:r>
                <a:endParaRPr lang="en-US" sz="2400" dirty="0">
                  <a:effectLst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𝟑𝟎</m:t>
                    </m:r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𝟏𝟒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𝟓</m:t>
                    </m:r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     →     </m:t>
                    </m:r>
                    <m:r>
                      <a:rPr lang="en-US" sz="2400" b="1" i="1">
                        <a:latin typeface="Cambria Math"/>
                      </a:rPr>
                      <m:t>𝟑𝟎</m:t>
                    </m:r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𝟏𝟒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𝟏𝟓</m:t>
                    </m:r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0" smtClean="0">
                        <a:latin typeface="Cambria Math"/>
                      </a:rPr>
                      <m:t>  </m:t>
                    </m:r>
                    <m:r>
                      <a:rPr lang="en-US" sz="2400">
                        <a:latin typeface="Cambria Math"/>
                      </a:rPr>
                      <m:t>→ </m:t>
                    </m:r>
                    <m:r>
                      <a:rPr lang="en-US" sz="2400" b="1" i="1" smtClean="0">
                        <a:latin typeface="Cambria Math"/>
                      </a:rPr>
                      <m:t>  </m:t>
                    </m:r>
                    <m:r>
                      <a:rPr lang="en-US" sz="2400" b="1" i="1">
                        <a:latin typeface="Cambria Math"/>
                      </a:rPr>
                      <m:t>𝟏𝟔</m:t>
                    </m:r>
                    <m:r>
                      <a:rPr lang="en-US" sz="2400" b="1" i="1">
                        <a:latin typeface="Cambria Math"/>
                      </a:rPr>
                      <m:t>≠</m:t>
                    </m:r>
                    <m:r>
                      <a:rPr lang="en-US" sz="2400" b="1" i="1" smtClean="0">
                        <a:latin typeface="Cambria Math"/>
                      </a:rPr>
                      <m:t>𝟏𝟓</m:t>
                    </m:r>
                  </m:oMath>
                </a14:m>
                <a:r>
                  <a:rPr lang="en-US" sz="2400" dirty="0">
                    <a:effectLst/>
                  </a:rPr>
                  <a:t> </a:t>
                </a:r>
                <a:endParaRPr lang="en-US" sz="2400" dirty="0" smtClean="0">
                  <a:effectLst/>
                </a:endParaRPr>
              </a:p>
              <a:p>
                <a:pPr marL="0" indent="0" algn="ctr">
                  <a:buNone/>
                </a:pPr>
                <a:endParaRPr lang="en-US" sz="2400" dirty="0">
                  <a:effectLst/>
                </a:endParaRPr>
              </a:p>
              <a:p>
                <a:pPr marL="0" lvl="0" indent="0">
                  <a:buNone/>
                </a:pPr>
                <a:r>
                  <a:rPr lang="en-US" sz="2400" dirty="0" smtClean="0">
                    <a:effectLst/>
                  </a:rPr>
                  <a:t>B. 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𝟏𝟐</m:t>
                        </m:r>
                        <m:r>
                          <a:rPr lang="en-US" sz="2400" b="1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400" dirty="0"/>
                  <a:t> a solution of the equation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𝟒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𝟏𝟎</m:t>
                    </m:r>
                    <m:r>
                      <a:rPr lang="en-US" sz="2400" b="1" i="1"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?</a:t>
                </a:r>
                <a:endParaRPr lang="en-US" sz="2400" dirty="0"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𝟏𝟐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𝟏𝟎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e>
                      </m:d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a:rPr lang="en-US" sz="2400">
                          <a:latin typeface="Cambria Math"/>
                        </a:rPr>
                        <m:t>→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𝟒𝟖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𝟓𝟎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a:rPr lang="en-US" sz="2400">
                          <a:latin typeface="Cambria Math"/>
                        </a:rPr>
                        <m:t>→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a:rPr lang="en-US" sz="2400" b="1" i="1">
                          <a:latin typeface="Cambria Math"/>
                        </a:rPr>
                        <m:t>𝟓𝟎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en-US" sz="24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2400" dirty="0">
                    <a:effectLst/>
                  </a:rPr>
                  <a:t> 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effectLst/>
                  </a:rPr>
                  <a:t>C. 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𝟕</m:t>
                        </m:r>
                        <m:r>
                          <a:rPr lang="en-US" sz="2400" b="1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2400" dirty="0"/>
                  <a:t> a solution of the equation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𝟖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𝟔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𝟓𝟎</m:t>
                    </m:r>
                    <m:r>
                      <a:rPr lang="en-US" sz="2400" b="1" i="1"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?</a:t>
                </a:r>
                <a:endParaRPr lang="en-US" sz="2400" dirty="0">
                  <a:effectLst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𝟖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𝟓𝟎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a:rPr lang="en-US" sz="2400">
                          <a:latin typeface="Cambria Math"/>
                        </a:rPr>
                        <m:t>→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𝟓𝟔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𝟓𝟎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a:rPr lang="en-US" sz="2400">
                          <a:latin typeface="Cambria Math"/>
                        </a:rPr>
                        <m:t>→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𝟓𝟎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en-US" sz="2400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2074" r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There are various ways to show the relationship between two variables:</a:t>
            </a:r>
          </a:p>
          <a:p>
            <a:pPr marL="0" lvl="0" indent="0">
              <a:buNone/>
            </a:pPr>
            <a:r>
              <a:rPr lang="en-US" sz="2400" dirty="0" smtClean="0"/>
              <a:t>A.  Create </a:t>
            </a:r>
            <a:r>
              <a:rPr lang="en-US" sz="2400" dirty="0"/>
              <a:t>a </a:t>
            </a:r>
            <a:r>
              <a:rPr lang="en-US" sz="2400" b="1" dirty="0"/>
              <a:t>TABLE</a:t>
            </a:r>
            <a:r>
              <a:rPr lang="en-US" sz="2400" dirty="0"/>
              <a:t> to show the corresponding values of x and y, 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marL="400050" lvl="1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Example</a:t>
            </a:r>
            <a:r>
              <a:rPr lang="en-US" sz="2400" dirty="0" smtClean="0"/>
              <a:t>:  </a:t>
            </a:r>
            <a:r>
              <a:rPr lang="en-US" sz="2400" dirty="0"/>
              <a:t>John is three years younger than his brother Matthew. Construct a table that represents their age.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9715240"/>
                  </p:ext>
                </p:extLst>
              </p:nvPr>
            </p:nvGraphicFramePr>
            <p:xfrm>
              <a:off x="3657600" y="3333750"/>
              <a:ext cx="1975929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14400"/>
                    <a:gridCol w="1061529"/>
                  </a:tblGrid>
                  <a:tr h="2743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John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Matthew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CC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solidFill>
                          <a:srgbClr val="FFFFCC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9715240"/>
                  </p:ext>
                </p:extLst>
              </p:nvPr>
            </p:nvGraphicFramePr>
            <p:xfrm>
              <a:off x="3657600" y="3333750"/>
              <a:ext cx="1975929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14400"/>
                    <a:gridCol w="1061529"/>
                  </a:tblGrid>
                  <a:tr h="2743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John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Matthew</a:t>
                          </a:r>
                          <a:endParaRPr lang="en-US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28889" r="-116667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6207" t="-128889" r="-575" b="-306667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28889" r="-116667" b="-2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6207" t="-228889" r="-575" b="-206667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28889" r="-116667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6207" t="-328889" r="-575" b="-106667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t="-428889" r="-116667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86207" t="-428889" r="-575" b="-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328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81400" y="4019550"/>
            <a:ext cx="1828800" cy="5486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lvl="0" indent="0" algn="just">
                  <a:spcBef>
                    <a:spcPts val="0"/>
                  </a:spcBef>
                  <a:buNone/>
                </a:pPr>
                <a:r>
                  <a:rPr lang="en-US" sz="2400" dirty="0" smtClean="0">
                    <a:ea typeface="Calibri"/>
                    <a:cs typeface="Times New Roman"/>
                  </a:rPr>
                  <a:t>B.   Write </a:t>
                </a:r>
                <a:r>
                  <a:rPr lang="en-US" sz="2400" dirty="0">
                    <a:ea typeface="Calibri"/>
                    <a:cs typeface="Times New Roman"/>
                  </a:rPr>
                  <a:t>an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EQUATION</a:t>
                </a:r>
                <a:r>
                  <a:rPr lang="en-US" sz="2400" dirty="0">
                    <a:ea typeface="Calibri"/>
                    <a:cs typeface="Times New Roman"/>
                  </a:rPr>
                  <a:t>, or.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dirty="0">
                  <a:ea typeface="Calibri"/>
                  <a:cs typeface="Times New Roman"/>
                </a:endParaRPr>
              </a:p>
              <a:p>
                <a:pPr marL="400050" lvl="1" indent="0" algn="just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Example</a:t>
                </a:r>
                <a:r>
                  <a:rPr lang="en-US" sz="2400" b="1" dirty="0" smtClean="0">
                    <a:ea typeface="Calibri"/>
                    <a:cs typeface="Times New Roman"/>
                  </a:rPr>
                  <a:t>:  </a:t>
                </a:r>
                <a:r>
                  <a:rPr lang="en-US" sz="2400" dirty="0">
                    <a:ea typeface="Calibri"/>
                    <a:cs typeface="Times New Roman"/>
                  </a:rPr>
                  <a:t>John is three years younger than his brother Matthew. Write an equation that represents their age.</a:t>
                </a:r>
              </a:p>
              <a:p>
                <a:pPr marL="800100" lvl="2" indent="0">
                  <a:buNone/>
                </a:pPr>
                <a:endParaRPr lang="en-US" dirty="0" smtClean="0"/>
              </a:p>
              <a:p>
                <a:pPr marL="800100" lvl="2" indent="0">
                  <a:buNone/>
                </a:pPr>
                <a:r>
                  <a:rPr lang="en-US" dirty="0" smtClean="0"/>
                  <a:t>Let :	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𝑱</m:t>
                    </m:r>
                  </m:oMath>
                </a14:m>
                <a:r>
                  <a:rPr lang="en-US" dirty="0"/>
                  <a:t>=John’s age	</a:t>
                </a:r>
                <a:endParaRPr lang="en-US" dirty="0" smtClean="0"/>
              </a:p>
              <a:p>
                <a:pPr marL="800100" lvl="2" indent="0">
                  <a:buNone/>
                </a:pPr>
                <a:r>
                  <a:rPr lang="en-US" b="1" dirty="0"/>
                  <a:t>	</a:t>
                </a:r>
                <a:r>
                  <a:rPr lang="en-US" b="1" dirty="0" smtClean="0"/>
                  <a:t>	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𝑴</m:t>
                    </m:r>
                  </m:oMath>
                </a14:m>
                <a:r>
                  <a:rPr lang="en-US" dirty="0"/>
                  <a:t>=Matthew’s age</a:t>
                </a:r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𝑱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lvl="0" indent="0" algn="just">
                  <a:spcBef>
                    <a:spcPts val="0"/>
                  </a:spcBef>
                  <a:buNone/>
                </a:pPr>
                <a:r>
                  <a:rPr lang="en-US" sz="2400" dirty="0" smtClean="0">
                    <a:ea typeface="Calibri"/>
                    <a:cs typeface="Times New Roman"/>
                  </a:rPr>
                  <a:t>C.  Draw </a:t>
                </a:r>
                <a:r>
                  <a:rPr lang="en-US" sz="2400" dirty="0">
                    <a:ea typeface="Calibri"/>
                    <a:cs typeface="Times New Roman"/>
                  </a:rPr>
                  <a:t>a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GRAPH</a:t>
                </a:r>
                <a:r>
                  <a:rPr lang="en-US" sz="2400" dirty="0">
                    <a:ea typeface="Calibri"/>
                    <a:cs typeface="Times New Roman"/>
                  </a:rPr>
                  <a:t>.</a:t>
                </a:r>
              </a:p>
              <a:p>
                <a:pPr marL="514350" lvl="1" indent="0" algn="just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COORDINATE SYSTEM </a:t>
                </a:r>
                <a:r>
                  <a:rPr lang="en-US" sz="2400" dirty="0">
                    <a:ea typeface="Calibri"/>
                    <a:cs typeface="Times New Roman"/>
                  </a:rPr>
                  <a:t>is a two-dimensional number line. This is a typical coordinate system: The horizontal axis is called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𝒙</m:t>
                    </m:r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−</m:t>
                    </m:r>
                  </m:oMath>
                </a14:m>
                <a:r>
                  <a:rPr lang="en-US" sz="2400" dirty="0">
                    <a:ea typeface="Calibri"/>
                    <a:cs typeface="Times New Roman"/>
                  </a:rPr>
                  <a:t>axis and the vertical axis is called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𝒚</m:t>
                    </m:r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−</m:t>
                    </m:r>
                  </m:oMath>
                </a14:m>
                <a:r>
                  <a:rPr lang="en-US" sz="2400" dirty="0" smtClean="0">
                    <a:ea typeface="Calibri"/>
                    <a:cs typeface="Times New Roman"/>
                  </a:rPr>
                  <a:t>axis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3202810" y="2340638"/>
            <a:ext cx="3807590" cy="2418168"/>
            <a:chOff x="1351912" y="620293"/>
            <a:chExt cx="3311120" cy="2103120"/>
          </a:xfrm>
          <a:noFill/>
        </p:grpSpPr>
        <p:grpSp>
          <p:nvGrpSpPr>
            <p:cNvPr id="9" name="Group 8"/>
            <p:cNvGrpSpPr/>
            <p:nvPr/>
          </p:nvGrpSpPr>
          <p:grpSpPr>
            <a:xfrm>
              <a:off x="1351912" y="894613"/>
              <a:ext cx="2514600" cy="1828800"/>
              <a:chOff x="107610" y="115006"/>
              <a:chExt cx="2514600" cy="1828800"/>
            </a:xfrm>
            <a:grpFill/>
          </p:grpSpPr>
          <p:grpSp>
            <p:nvGrpSpPr>
              <p:cNvPr id="12" name="Group 11"/>
              <p:cNvGrpSpPr/>
              <p:nvPr/>
            </p:nvGrpSpPr>
            <p:grpSpPr>
              <a:xfrm>
                <a:off x="339401" y="209170"/>
                <a:ext cx="2058650" cy="1610193"/>
                <a:chOff x="339401" y="209170"/>
                <a:chExt cx="2058650" cy="1610193"/>
              </a:xfrm>
              <a:grpFill/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 rot="5400000">
                  <a:off x="113924" y="1009270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 rot="5400000">
                  <a:off x="228849" y="1009270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 rot="5400000">
                  <a:off x="343774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 rot="5400000">
                  <a:off x="453701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rot="5400000">
                  <a:off x="683551" y="1009270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5400000">
                  <a:off x="913400" y="1009270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rot="5400000">
                  <a:off x="798475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rot="5400000">
                  <a:off x="-460699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rot="5400000">
                  <a:off x="-345774" y="1009270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rot="5400000">
                  <a:off x="-230849" y="1009270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 rot="5400000">
                  <a:off x="-1000" y="1009270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 rot="5400000">
                  <a:off x="-115925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/>
                <p:nvPr/>
              </p:nvCxnSpPr>
              <p:spPr>
                <a:xfrm rot="5400000">
                  <a:off x="1028324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/>
                <p:nvPr/>
              </p:nvCxnSpPr>
              <p:spPr>
                <a:xfrm rot="5400000">
                  <a:off x="1138252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 rot="5400000">
                  <a:off x="1253177" y="1019263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/>
                <p:nvPr/>
              </p:nvCxnSpPr>
              <p:spPr>
                <a:xfrm rot="5400000">
                  <a:off x="1368101" y="1019263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 rot="5400000">
                  <a:off x="1483026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 rot="5400000">
                  <a:off x="1597951" y="1014266"/>
                  <a:ext cx="16002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/>
              <p:cNvGrpSpPr/>
              <p:nvPr/>
            </p:nvGrpSpPr>
            <p:grpSpPr>
              <a:xfrm>
                <a:off x="225085" y="339777"/>
                <a:ext cx="2295994" cy="1374098"/>
                <a:chOff x="225085" y="339777"/>
                <a:chExt cx="2295994" cy="1374098"/>
              </a:xfrm>
              <a:grpFill/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225085" y="339777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25085" y="454701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230082" y="569626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230082" y="679554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230082" y="799475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230082" y="909403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230082" y="1139252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230082" y="1259174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225085" y="1374098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230082" y="1489023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235079" y="1603947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235079" y="1713875"/>
                  <a:ext cx="2286000" cy="0"/>
                </a:xfrm>
                <a:prstGeom prst="straightConnector1">
                  <a:avLst/>
                </a:prstGeom>
                <a:grpFill/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Arrow Connector 13"/>
              <p:cNvCxnSpPr/>
              <p:nvPr/>
            </p:nvCxnSpPr>
            <p:spPr>
              <a:xfrm>
                <a:off x="107610" y="1029324"/>
                <a:ext cx="2514600" cy="0"/>
              </a:xfrm>
              <a:prstGeom prst="straightConnector1">
                <a:avLst/>
              </a:prstGeom>
              <a:grpFill/>
              <a:ln w="952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1372829" y="115006"/>
                <a:ext cx="1270" cy="1828800"/>
              </a:xfrm>
              <a:prstGeom prst="straightConnector1">
                <a:avLst/>
              </a:prstGeom>
              <a:grpFill/>
              <a:ln w="952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90"/>
                <p:cNvSpPr txBox="1"/>
                <p:nvPr/>
              </p:nvSpPr>
              <p:spPr>
                <a:xfrm>
                  <a:off x="3813433" y="1679013"/>
                  <a:ext cx="849599" cy="274320"/>
                </a:xfrm>
                <a:prstGeom prst="rect">
                  <a:avLst/>
                </a:prstGeom>
                <a:grp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 xmlns:m="http://schemas.openxmlformats.org/officeDocument/2006/math">
                      <m:r>
                        <a:rPr lang="en-US" sz="2000" b="1" i="1">
                          <a:effectLst/>
                          <a:latin typeface="Cambria Math"/>
                          <a:ea typeface="Times New Roman"/>
                        </a:rPr>
                        <m:t>𝒙</m:t>
                      </m:r>
                      <m:r>
                        <a:rPr lang="en-US" sz="2000" b="1" i="1">
                          <a:effectLst/>
                          <a:latin typeface="Cambria Math"/>
                          <a:ea typeface="Times New Roman"/>
                        </a:rPr>
                        <m:t>−</m:t>
                      </m:r>
                    </m:oMath>
                  </a14:m>
                  <a:r>
                    <a:rPr lang="en-US" sz="2000" dirty="0">
                      <a:effectLst/>
                      <a:latin typeface="Times New Roman"/>
                      <a:ea typeface="Times New Roman"/>
                    </a:rPr>
                    <a:t>axis</a:t>
                  </a:r>
                </a:p>
              </p:txBody>
            </p:sp>
          </mc:Choice>
          <mc:Fallback xmlns="">
            <p:sp>
              <p:nvSpPr>
                <p:cNvPr id="10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3433" y="1679013"/>
                  <a:ext cx="849599" cy="2743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25490" r="-6875" b="-47059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90"/>
                <p:cNvSpPr txBox="1"/>
                <p:nvPr/>
              </p:nvSpPr>
              <p:spPr>
                <a:xfrm>
                  <a:off x="2252695" y="620293"/>
                  <a:ext cx="820030" cy="274320"/>
                </a:xfrm>
                <a:prstGeom prst="rect">
                  <a:avLst/>
                </a:prstGeom>
                <a:grp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 xmlns:m="http://schemas.openxmlformats.org/officeDocument/2006/math">
                      <m:r>
                        <a:rPr lang="en-US" sz="2000" b="1" i="1">
                          <a:effectLst/>
                          <a:latin typeface="Cambria Math"/>
                          <a:ea typeface="Times New Roman"/>
                        </a:rPr>
                        <m:t>𝒚</m:t>
                      </m:r>
                      <m:r>
                        <a:rPr lang="en-US" sz="2000" b="1" i="1">
                          <a:effectLst/>
                          <a:latin typeface="Cambria Math"/>
                          <a:ea typeface="Times New Roman"/>
                        </a:rPr>
                        <m:t>−</m:t>
                      </m:r>
                    </m:oMath>
                  </a14:m>
                  <a:r>
                    <a:rPr lang="en-US" sz="2000" dirty="0">
                      <a:effectLst/>
                      <a:latin typeface="Times New Roman"/>
                      <a:ea typeface="Times New Roman"/>
                    </a:rPr>
                    <a:t>axis</a:t>
                  </a:r>
                </a:p>
              </p:txBody>
            </p:sp>
          </mc:Choice>
          <mc:Fallback xmlns="">
            <p:sp>
              <p:nvSpPr>
                <p:cNvPr id="11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2695" y="620293"/>
                  <a:ext cx="820030" cy="2743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3226" t="-25000" r="-9677" b="-44231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621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US" sz="2400" dirty="0" smtClean="0">
                <a:ea typeface="Calibri"/>
                <a:cs typeface="Times New Roman"/>
              </a:rPr>
              <a:t>C.  Draw </a:t>
            </a:r>
            <a:r>
              <a:rPr lang="en-US" sz="2400" dirty="0">
                <a:ea typeface="Calibri"/>
                <a:cs typeface="Times New Roman"/>
              </a:rPr>
              <a:t>a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GRAPH</a:t>
            </a:r>
            <a:r>
              <a:rPr lang="en-US" sz="2400" dirty="0">
                <a:ea typeface="Calibri"/>
                <a:cs typeface="Times New Roman"/>
              </a:rPr>
              <a:t>.</a:t>
            </a: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Example</a:t>
            </a:r>
            <a:r>
              <a:rPr lang="en-US" sz="2400" b="1" dirty="0" smtClean="0">
                <a:ea typeface="Calibri"/>
                <a:cs typeface="Times New Roman"/>
              </a:rPr>
              <a:t>:  </a:t>
            </a:r>
            <a:r>
              <a:rPr lang="en-US" sz="2400" dirty="0">
                <a:ea typeface="Calibri"/>
                <a:cs typeface="Times New Roman"/>
              </a:rPr>
              <a:t>John is three years younger than his brother Matthew. </a:t>
            </a:r>
            <a:r>
              <a:rPr lang="en-US" sz="2400" dirty="0"/>
              <a:t>Draw a graph that represents their age</a:t>
            </a:r>
            <a:r>
              <a:rPr lang="en-US" sz="2400" dirty="0" smtClean="0"/>
              <a:t>.</a:t>
            </a: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125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PATTERNS, EQUATIONS, AND GRAPHS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grpSp>
        <p:nvGrpSpPr>
          <p:cNvPr id="329" name="Group 328"/>
          <p:cNvGrpSpPr/>
          <p:nvPr/>
        </p:nvGrpSpPr>
        <p:grpSpPr>
          <a:xfrm>
            <a:off x="2483319" y="1962150"/>
            <a:ext cx="4374681" cy="2853653"/>
            <a:chOff x="1715635" y="244093"/>
            <a:chExt cx="3523745" cy="2299263"/>
          </a:xfrm>
        </p:grpSpPr>
        <p:grpSp>
          <p:nvGrpSpPr>
            <p:cNvPr id="330" name="Group 329"/>
            <p:cNvGrpSpPr>
              <a:grpSpLocks noChangeAspect="1"/>
            </p:cNvGrpSpPr>
            <p:nvPr/>
          </p:nvGrpSpPr>
          <p:grpSpPr>
            <a:xfrm>
              <a:off x="2152190" y="466716"/>
              <a:ext cx="2194560" cy="2057402"/>
              <a:chOff x="2817970" y="516685"/>
              <a:chExt cx="1463040" cy="1371601"/>
            </a:xfrm>
          </p:grpSpPr>
          <p:cxnSp>
            <p:nvCxnSpPr>
              <p:cNvPr id="355" name="Straight Arrow Connector 354"/>
              <p:cNvCxnSpPr/>
              <p:nvPr/>
            </p:nvCxnSpPr>
            <p:spPr>
              <a:xfrm rot="5400000">
                <a:off x="2471304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Arrow Connector 355"/>
              <p:cNvCxnSpPr/>
              <p:nvPr/>
            </p:nvCxnSpPr>
            <p:spPr>
              <a:xfrm rot="5400000">
                <a:off x="2581214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Arrow Connector 356"/>
              <p:cNvCxnSpPr/>
              <p:nvPr/>
            </p:nvCxnSpPr>
            <p:spPr>
              <a:xfrm rot="5400000">
                <a:off x="2811028" y="1195954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Arrow Connector 357"/>
              <p:cNvCxnSpPr/>
              <p:nvPr/>
            </p:nvCxnSpPr>
            <p:spPr>
              <a:xfrm rot="5400000">
                <a:off x="3040841" y="1195954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Arrow Connector 358"/>
              <p:cNvCxnSpPr/>
              <p:nvPr/>
            </p:nvCxnSpPr>
            <p:spPr>
              <a:xfrm rot="5400000">
                <a:off x="2925934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Arrow Connector 359"/>
              <p:cNvCxnSpPr/>
              <p:nvPr/>
            </p:nvCxnSpPr>
            <p:spPr>
              <a:xfrm rot="5400000">
                <a:off x="3155747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Arrow Connector 360"/>
              <p:cNvCxnSpPr/>
              <p:nvPr/>
            </p:nvCxnSpPr>
            <p:spPr>
              <a:xfrm rot="5400000">
                <a:off x="3265657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Arrow Connector 361"/>
              <p:cNvCxnSpPr/>
              <p:nvPr/>
            </p:nvCxnSpPr>
            <p:spPr>
              <a:xfrm rot="5400000">
                <a:off x="3380564" y="1205946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Arrow Connector 362"/>
              <p:cNvCxnSpPr/>
              <p:nvPr/>
            </p:nvCxnSpPr>
            <p:spPr>
              <a:xfrm rot="5400000">
                <a:off x="2695994" y="120095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Arrow Connector 363"/>
              <p:cNvCxnSpPr/>
              <p:nvPr/>
            </p:nvCxnSpPr>
            <p:spPr>
              <a:xfrm>
                <a:off x="2932614" y="1418915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Arrow Connector 364"/>
              <p:cNvCxnSpPr/>
              <p:nvPr/>
            </p:nvCxnSpPr>
            <p:spPr>
              <a:xfrm>
                <a:off x="2927618" y="734353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Arrow Connector 365"/>
              <p:cNvCxnSpPr/>
              <p:nvPr/>
            </p:nvCxnSpPr>
            <p:spPr>
              <a:xfrm>
                <a:off x="2927618" y="849266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Arrow Connector 366"/>
              <p:cNvCxnSpPr/>
              <p:nvPr/>
            </p:nvCxnSpPr>
            <p:spPr>
              <a:xfrm>
                <a:off x="2932614" y="964180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Arrow Connector 367"/>
              <p:cNvCxnSpPr/>
              <p:nvPr/>
            </p:nvCxnSpPr>
            <p:spPr>
              <a:xfrm>
                <a:off x="2932614" y="1074097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Arrow Connector 368"/>
              <p:cNvCxnSpPr/>
              <p:nvPr/>
            </p:nvCxnSpPr>
            <p:spPr>
              <a:xfrm>
                <a:off x="2932614" y="1194006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Arrow Connector 369"/>
              <p:cNvCxnSpPr/>
              <p:nvPr/>
            </p:nvCxnSpPr>
            <p:spPr>
              <a:xfrm>
                <a:off x="2932614" y="1303924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Arrow Connector 370"/>
              <p:cNvCxnSpPr/>
              <p:nvPr/>
            </p:nvCxnSpPr>
            <p:spPr>
              <a:xfrm>
                <a:off x="2932614" y="1533751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Arrow Connector 371"/>
              <p:cNvCxnSpPr/>
              <p:nvPr/>
            </p:nvCxnSpPr>
            <p:spPr>
              <a:xfrm>
                <a:off x="2932614" y="1653661"/>
                <a:ext cx="1143000" cy="0"/>
              </a:xfrm>
              <a:prstGeom prst="straightConnector1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Arrow Connector 372"/>
              <p:cNvCxnSpPr/>
              <p:nvPr/>
            </p:nvCxnSpPr>
            <p:spPr>
              <a:xfrm flipH="1">
                <a:off x="2817970" y="1773575"/>
                <a:ext cx="1463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Arrow Connector 373"/>
              <p:cNvCxnSpPr/>
              <p:nvPr/>
            </p:nvCxnSpPr>
            <p:spPr>
              <a:xfrm flipH="1">
                <a:off x="2929037" y="516685"/>
                <a:ext cx="1270" cy="137160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1" name="Text Box 90"/>
            <p:cNvSpPr txBox="1"/>
            <p:nvPr/>
          </p:nvSpPr>
          <p:spPr>
            <a:xfrm>
              <a:off x="4432298" y="2223866"/>
              <a:ext cx="807082" cy="27429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 smtClean="0">
                  <a:effectLst/>
                  <a:ea typeface="Times New Roman"/>
                  <a:cs typeface="Times New Roman"/>
                </a:rPr>
                <a:t>John’s </a:t>
              </a:r>
              <a:r>
                <a:rPr lang="en-US" sz="1600" b="1" dirty="0">
                  <a:effectLst/>
                  <a:ea typeface="Times New Roman"/>
                  <a:cs typeface="Times New Roman"/>
                </a:rPr>
                <a:t>age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2" name="Text Box 90"/>
            <p:cNvSpPr txBox="1"/>
            <p:nvPr/>
          </p:nvSpPr>
          <p:spPr>
            <a:xfrm>
              <a:off x="1715635" y="244093"/>
              <a:ext cx="1019173" cy="2742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 smtClean="0">
                  <a:effectLst/>
                  <a:ea typeface="Times New Roman"/>
                  <a:cs typeface="Times New Roman"/>
                </a:rPr>
                <a:t>Matthew's </a:t>
              </a:r>
              <a:r>
                <a:rPr lang="en-US" sz="1600" b="1" dirty="0">
                  <a:effectLst/>
                  <a:ea typeface="Times New Roman"/>
                  <a:cs typeface="Times New Roman"/>
                </a:rPr>
                <a:t>age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3" name="Oval 332"/>
            <p:cNvSpPr/>
            <p:nvPr/>
          </p:nvSpPr>
          <p:spPr>
            <a:xfrm>
              <a:off x="2465255" y="1622914"/>
              <a:ext cx="45720" cy="4572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334" name="Oval 333"/>
            <p:cNvSpPr/>
            <p:nvPr/>
          </p:nvSpPr>
          <p:spPr>
            <a:xfrm>
              <a:off x="2626598" y="1458728"/>
              <a:ext cx="45720" cy="4572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335" name="Oval 334"/>
            <p:cNvSpPr/>
            <p:nvPr/>
          </p:nvSpPr>
          <p:spPr>
            <a:xfrm>
              <a:off x="2977850" y="1103642"/>
              <a:ext cx="45720" cy="4572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336" name="Oval 335"/>
            <p:cNvSpPr/>
            <p:nvPr/>
          </p:nvSpPr>
          <p:spPr>
            <a:xfrm>
              <a:off x="2801794" y="1279251"/>
              <a:ext cx="45720" cy="4572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7" name="Text Box 90"/>
                <p:cNvSpPr txBox="1"/>
                <p:nvPr/>
              </p:nvSpPr>
              <p:spPr>
                <a:xfrm>
                  <a:off x="2128721" y="894528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𝟖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37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8721" y="894528"/>
                  <a:ext cx="182880" cy="18288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8" name="Text Box 90"/>
                <p:cNvSpPr txBox="1"/>
                <p:nvPr/>
              </p:nvSpPr>
              <p:spPr>
                <a:xfrm>
                  <a:off x="2131220" y="1066915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𝟕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38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1220" y="1066915"/>
                  <a:ext cx="182880" cy="18288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9" name="Text Box 90"/>
                <p:cNvSpPr txBox="1"/>
                <p:nvPr/>
              </p:nvSpPr>
              <p:spPr>
                <a:xfrm>
                  <a:off x="2128721" y="1234305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𝟔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39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8721" y="1234305"/>
                  <a:ext cx="182880" cy="18288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0" name="Text Box 90"/>
                <p:cNvSpPr txBox="1"/>
                <p:nvPr/>
              </p:nvSpPr>
              <p:spPr>
                <a:xfrm>
                  <a:off x="2135911" y="1414725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𝟓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0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911" y="1414725"/>
                  <a:ext cx="182880" cy="18288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5405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1" name="Text Box 90"/>
                <p:cNvSpPr txBox="1"/>
                <p:nvPr/>
              </p:nvSpPr>
              <p:spPr>
                <a:xfrm>
                  <a:off x="2133782" y="1579104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𝟒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1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782" y="1579104"/>
                  <a:ext cx="182880" cy="18288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2" name="Text Box 90"/>
                <p:cNvSpPr txBox="1"/>
                <p:nvPr/>
              </p:nvSpPr>
              <p:spPr>
                <a:xfrm>
                  <a:off x="2133782" y="1746876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𝟑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2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782" y="1746876"/>
                  <a:ext cx="182880" cy="18288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3" name="Text Box 90"/>
                <p:cNvSpPr txBox="1"/>
                <p:nvPr/>
              </p:nvSpPr>
              <p:spPr>
                <a:xfrm>
                  <a:off x="2133782" y="1922143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𝟐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3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782" y="1922143"/>
                  <a:ext cx="182880" cy="18288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4" name="Text Box 90"/>
                <p:cNvSpPr txBox="1"/>
                <p:nvPr/>
              </p:nvSpPr>
              <p:spPr>
                <a:xfrm>
                  <a:off x="2135911" y="2100026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𝟏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4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911" y="2100026"/>
                  <a:ext cx="182880" cy="18288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5" name="Text Box 90"/>
                <p:cNvSpPr txBox="1"/>
                <p:nvPr/>
              </p:nvSpPr>
              <p:spPr>
                <a:xfrm>
                  <a:off x="3594319" y="2351074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𝟖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5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4319" y="2351074"/>
                  <a:ext cx="182880" cy="18288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6" name="Text Box 90"/>
                <p:cNvSpPr txBox="1"/>
                <p:nvPr/>
              </p:nvSpPr>
              <p:spPr>
                <a:xfrm>
                  <a:off x="3430279" y="2357861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𝟕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6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0279" y="2357861"/>
                  <a:ext cx="182880" cy="18288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7" name="Text Box 90"/>
                <p:cNvSpPr txBox="1"/>
                <p:nvPr/>
              </p:nvSpPr>
              <p:spPr>
                <a:xfrm>
                  <a:off x="3254596" y="2355479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𝟔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7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4596" y="2355479"/>
                  <a:ext cx="182880" cy="18288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8" name="Text Box 90"/>
                <p:cNvSpPr txBox="1"/>
                <p:nvPr/>
              </p:nvSpPr>
              <p:spPr>
                <a:xfrm>
                  <a:off x="3086005" y="2357048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𝟓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8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6005" y="2357048"/>
                  <a:ext cx="182880" cy="18288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2632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9" name="Text Box 90"/>
                <p:cNvSpPr txBox="1"/>
                <p:nvPr/>
              </p:nvSpPr>
              <p:spPr>
                <a:xfrm>
                  <a:off x="2908122" y="2356071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𝟒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49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122" y="2356071"/>
                  <a:ext cx="182880" cy="18288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0" name="Text Box 90"/>
                <p:cNvSpPr txBox="1"/>
                <p:nvPr/>
              </p:nvSpPr>
              <p:spPr>
                <a:xfrm>
                  <a:off x="2736732" y="2360358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𝟑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50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6732" y="2360358"/>
                  <a:ext cx="182880" cy="18288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1" name="Text Box 90"/>
                <p:cNvSpPr txBox="1"/>
                <p:nvPr/>
              </p:nvSpPr>
              <p:spPr>
                <a:xfrm>
                  <a:off x="2563846" y="2360476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𝟐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51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3846" y="2360476"/>
                  <a:ext cx="182880" cy="182880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2" name="Text Box 90"/>
                <p:cNvSpPr txBox="1"/>
                <p:nvPr/>
              </p:nvSpPr>
              <p:spPr>
                <a:xfrm>
                  <a:off x="2400954" y="2357977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𝟏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52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0954" y="2357977"/>
                  <a:ext cx="182880" cy="18288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3" name="Text Box 90"/>
                <p:cNvSpPr txBox="1"/>
                <p:nvPr/>
              </p:nvSpPr>
              <p:spPr>
                <a:xfrm>
                  <a:off x="3762650" y="2357979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𝟗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53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2650" y="2357979"/>
                  <a:ext cx="182880" cy="18288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4" name="Text Box 90"/>
                <p:cNvSpPr txBox="1"/>
                <p:nvPr/>
              </p:nvSpPr>
              <p:spPr>
                <a:xfrm>
                  <a:off x="2135911" y="724259"/>
                  <a:ext cx="182880" cy="18288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>
                            <a:effectLst/>
                            <a:latin typeface="Cambria Math"/>
                            <a:ea typeface="Times New Roman"/>
                          </a:rPr>
                          <m:t>𝟗</m:t>
                        </m:r>
                      </m:oMath>
                    </m:oMathPara>
                  </a14:m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54" name="Text 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5911" y="724259"/>
                  <a:ext cx="182880" cy="182880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l="-270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74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678</Words>
  <Application>Microsoft Office PowerPoint</Application>
  <PresentationFormat>On-screen Show (16:9)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  <vt:lpstr>PATTERNS, EQUATIONS, AND GRAPHS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Rafay</cp:lastModifiedBy>
  <cp:revision>70</cp:revision>
  <dcterms:created xsi:type="dcterms:W3CDTF">2016-12-20T05:05:08Z</dcterms:created>
  <dcterms:modified xsi:type="dcterms:W3CDTF">2017-04-16T13:00:12Z</dcterms:modified>
</cp:coreProperties>
</file>