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79" r:id="rId4"/>
    <p:sldId id="25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8" r:id="rId42"/>
    <p:sldId id="317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2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emf"/><Relationship Id="rId4" Type="http://schemas.openxmlformats.org/officeDocument/2006/relationships/image" Target="../media/image2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emf"/><Relationship Id="rId4" Type="http://schemas.openxmlformats.org/officeDocument/2006/relationships/image" Target="../media/image2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emf"/><Relationship Id="rId4" Type="http://schemas.openxmlformats.org/officeDocument/2006/relationships/image" Target="../media/image2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emf"/><Relationship Id="rId4" Type="http://schemas.openxmlformats.org/officeDocument/2006/relationships/image" Target="../media/image28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2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emf"/><Relationship Id="rId4" Type="http://schemas.openxmlformats.org/officeDocument/2006/relationships/image" Target="../media/image30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e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3" Type="http://schemas.openxmlformats.org/officeDocument/2006/relationships/image" Target="../media/image1.png"/><Relationship Id="rId7" Type="http://schemas.openxmlformats.org/officeDocument/2006/relationships/image" Target="../media/image57.emf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emf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Real Number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 Lesson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CE021C-00E4-45EA-AD49-ADDB5782B61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14350"/>
            <a:ext cx="6858000" cy="87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 NUMBERS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NON-INTEGERS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INTEGERS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F9D029E-B869-46A4-BC41-0A6C74D91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193" y="1186656"/>
            <a:ext cx="4419600" cy="17033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442398-A838-4C81-AC80-685B9DEE2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3105150"/>
            <a:ext cx="5207987" cy="8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8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INTEGERS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NUMBERS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8E65F25-3805-446E-AF6E-2F5FA3BBF7F8}"/>
              </a:ext>
            </a:extLst>
          </p:cNvPr>
          <p:cNvGrpSpPr/>
          <p:nvPr/>
        </p:nvGrpSpPr>
        <p:grpSpPr>
          <a:xfrm>
            <a:off x="1828800" y="1162050"/>
            <a:ext cx="5592818" cy="2770533"/>
            <a:chOff x="1828800" y="1162050"/>
            <a:chExt cx="5592818" cy="277053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D4FBBAC-A0EB-420B-B354-F37113D2B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00" y="1162050"/>
              <a:ext cx="4658264" cy="17145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8306D5A-3BD2-473A-A6E1-936CA8BE78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28800" y="3094383"/>
              <a:ext cx="5592818" cy="838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279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INTEGERS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NUMBERS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3DB8AD7-8688-484E-85A7-EFF7E4BB701A}"/>
              </a:ext>
            </a:extLst>
          </p:cNvPr>
          <p:cNvGrpSpPr/>
          <p:nvPr/>
        </p:nvGrpSpPr>
        <p:grpSpPr>
          <a:xfrm>
            <a:off x="1828800" y="1363109"/>
            <a:ext cx="5700583" cy="2901192"/>
            <a:chOff x="1828800" y="1363109"/>
            <a:chExt cx="5700583" cy="290119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3A338E3-8145-41C6-8C2F-73838E7E6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00" y="1363109"/>
              <a:ext cx="4823664" cy="1775377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EA43D82-C65E-4DC6-A126-E92E05D85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28800" y="3409950"/>
              <a:ext cx="5700583" cy="8543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7391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NUMBERS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ZERO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INTEGERS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C7112A-1D5C-4717-9D95-E9D9D350C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406" y="1352550"/>
            <a:ext cx="4320209" cy="13800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F030DF-03AE-42D4-AAE3-47289CF5D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2699" y="2958299"/>
            <a:ext cx="4478602" cy="56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58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NUMBERS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ZERO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INTEGERS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5165C24-ACBB-4D5B-9F27-74F4316FB463}"/>
              </a:ext>
            </a:extLst>
          </p:cNvPr>
          <p:cNvGrpSpPr/>
          <p:nvPr/>
        </p:nvGrpSpPr>
        <p:grpSpPr>
          <a:xfrm>
            <a:off x="1676400" y="1257382"/>
            <a:ext cx="6064868" cy="3055663"/>
            <a:chOff x="1676400" y="1257382"/>
            <a:chExt cx="6064868" cy="305566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75C7530-D2AF-4B15-9ECF-8791A791A9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62200" y="1257382"/>
              <a:ext cx="4702629" cy="18288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E9B70DE-A517-4C7B-A020-88DBC038F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76400" y="3341413"/>
              <a:ext cx="6064868" cy="9716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2546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Look at the numbers inside the box and classify each according to the type of number described. 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28750"/>
            <a:ext cx="4724400" cy="25185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F08AF35-7FC8-4F6E-ADA6-417D08C63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947280"/>
            <a:ext cx="2514600" cy="51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53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Look at the numbers inside the box and classify each according to the type of number described. 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28750"/>
            <a:ext cx="4724400" cy="2518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C945CF-22D2-4777-9489-9290615913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947281"/>
            <a:ext cx="2604210" cy="52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91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Look at the numbers inside the box and classify each according to the type of number described. 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28750"/>
            <a:ext cx="4724400" cy="25185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2AEE25-9D47-47E3-AFED-CCC0EBAF3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103" y="3947280"/>
            <a:ext cx="2697647" cy="37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82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Look at the numbers inside the box and classify each according to the type of number described. 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28750"/>
            <a:ext cx="4724400" cy="2518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CA0935-44BB-4B43-B774-B90FD1CDA1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947281"/>
            <a:ext cx="21526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705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Look at the numbers inside the box and classify each according to the type of number described. 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28750"/>
            <a:ext cx="4724400" cy="25185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F84854-8155-4890-8F0B-D04D4C0AE3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730" y="3977927"/>
            <a:ext cx="177132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5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419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Students will be able to:</a:t>
            </a:r>
          </a:p>
          <a:p>
            <a:pPr lvl="0" algn="just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Classify the set of real numbers using their properties and characteristics.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 the concept of “opposites” in real-life situations.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 the real-life situations with integers.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Graph/Plot real numbers on a number line.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Differentiate positive integers form negative integers.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Graph/Plot integers on a number line.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real numbers on a number line.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Arrange real numbers given a specific order.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absolute value.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absolute value of real numbers.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241C3E-D685-42F6-B60C-0A21671B06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Look at the numbers inside the box and classify each according to the type of number described. 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28750"/>
            <a:ext cx="4724400" cy="2518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0C2294-9247-4919-99F9-998CEA1A1E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017935"/>
            <a:ext cx="2514600" cy="47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546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Look at the numbers inside the box and classify each according to the type of number described. 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28750"/>
            <a:ext cx="4724400" cy="25185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E1A316-9701-417C-8781-BB760B0A3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417" y="3947281"/>
            <a:ext cx="2537432" cy="52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57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Look at the numbers inside the box and classify each according to the type of number described. 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28750"/>
            <a:ext cx="4724400" cy="2518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D9A0A1-DBDC-4C2C-B43D-99CB67C67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67150"/>
            <a:ext cx="2785286" cy="79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96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104" y="1047750"/>
            <a:ext cx="4724400" cy="25185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F08AF35-7FC8-4F6E-ADA6-417D08C63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104" y="3566280"/>
            <a:ext cx="2514600" cy="5192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6DA5B8-723A-43C9-A972-0827D9C2AC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3561680"/>
            <a:ext cx="5793271" cy="11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58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047750"/>
            <a:ext cx="4724400" cy="2518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C945CF-22D2-4777-9489-9290615913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566281"/>
            <a:ext cx="2604210" cy="5294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295FCD-DB52-4C3F-BD21-2C5997560D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7610" y="3563796"/>
            <a:ext cx="3149486" cy="48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9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047750"/>
            <a:ext cx="4724400" cy="25185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2AEE25-9D47-47E3-AFED-CCC0EBAF3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303" y="3699466"/>
            <a:ext cx="2697647" cy="3770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842E70-8052-4469-A348-C8A9E68F82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799" y="3655236"/>
            <a:ext cx="6172201" cy="62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601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047750"/>
            <a:ext cx="4724400" cy="2518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CA0935-44BB-4B43-B774-B90FD1CDA1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9" y="3710672"/>
            <a:ext cx="2152650" cy="533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D399DE-46DF-46C6-9602-AF3FA937B6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3649" y="3630394"/>
            <a:ext cx="4290289" cy="69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58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047750"/>
            <a:ext cx="4724400" cy="25185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F84854-8155-4890-8F0B-D04D4C0AE3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495" y="3652374"/>
            <a:ext cx="1771321" cy="45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6EB2A8-9D66-4F55-831F-FAC93E14B9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711" y="3659227"/>
            <a:ext cx="3009242" cy="50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39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478" y="1047750"/>
            <a:ext cx="4724400" cy="2518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0C2294-9247-4919-99F9-998CEA1A1E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78" y="3578705"/>
            <a:ext cx="2514600" cy="47551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8AC380E-1A90-4217-AE9E-6CA1800FE4CE}"/>
              </a:ext>
            </a:extLst>
          </p:cNvPr>
          <p:cNvSpPr txBox="1">
            <a:spLocks/>
          </p:cNvSpPr>
          <p:nvPr/>
        </p:nvSpPr>
        <p:spPr>
          <a:xfrm>
            <a:off x="228600" y="472771"/>
            <a:ext cx="8686800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PH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176962-808E-415F-8E08-696C50A289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3600902"/>
            <a:ext cx="990600" cy="40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83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047750"/>
            <a:ext cx="4724400" cy="25185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E1A316-9701-417C-8781-BB760B0A3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617" y="3566281"/>
            <a:ext cx="2537432" cy="5294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943C63-3BAA-4434-BB1E-64FF28C0A3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2049" y="3624621"/>
            <a:ext cx="1878151" cy="40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8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6831"/>
            <a:ext cx="8686800" cy="4434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	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7DC8EE-D6BC-4ED3-816C-BEB7EC978D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9012D05-8A96-432D-BCBD-A7DA6A6D5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73315"/>
              </p:ext>
            </p:extLst>
          </p:nvPr>
        </p:nvGraphicFramePr>
        <p:xfrm>
          <a:off x="838200" y="1047750"/>
          <a:ext cx="7391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3455239524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76288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sz="2400" b="0" dirty="0">
                          <a:solidFill>
                            <a:schemeClr val="tx1"/>
                          </a:solidFill>
                        </a:rPr>
                        <a:t>Real Number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400" b="0" dirty="0">
                          <a:solidFill>
                            <a:schemeClr val="tx1"/>
                          </a:solidFill>
                        </a:rPr>
                        <a:t>Counting / Natural Number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55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sz="2400" b="0" dirty="0"/>
                        <a:t>Irrational Number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400" b="0" dirty="0">
                          <a:solidFill>
                            <a:schemeClr val="tx1"/>
                          </a:solidFill>
                        </a:rPr>
                        <a:t>Positive Integers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66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sz="2400" b="0" dirty="0"/>
                        <a:t>Rational Number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b="0" dirty="0"/>
                        <a:t>Negative Integers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313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sz="2400" b="0" dirty="0"/>
                        <a:t>Non-Integer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b="0" dirty="0"/>
                        <a:t>Number Line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46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sz="2400" b="0" dirty="0"/>
                        <a:t>Integer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b="0" dirty="0"/>
                        <a:t>Opposites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244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sz="2400" b="0" dirty="0"/>
                        <a:t>Whole Number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b="0" dirty="0"/>
                        <a:t>Absolute Value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892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52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305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435961-1071-45EC-B5AB-CE4A5458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3722" y="1047750"/>
            <a:ext cx="4724400" cy="2518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D9A0A1-DBDC-4C2C-B43D-99CB67C67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22" y="3486150"/>
            <a:ext cx="2785286" cy="7936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74CF40-3EE6-4103-8811-A914683910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3690866"/>
            <a:ext cx="1541550" cy="45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58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NUMBERS ON THE NUMBER LINE</a:t>
            </a: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LINE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straight line with numbers written in equal intervals. It can be used to show the sets of </a:t>
            </a:r>
            <a:r>
              <a:rPr lang="en-US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numbers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composed of </a:t>
            </a:r>
            <a:r>
              <a:rPr lang="en-US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irrational numbers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 a 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NUMBER LINE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point that corresponds for every real number.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real number for each point.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DEEECD-5E98-476D-A04F-18495E6F6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257550"/>
            <a:ext cx="8199496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684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OPPOSITES</a:t>
            </a: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idea of opposites used in real-life can include, but are not limited to the following: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EB7AD1-75E9-40F3-982F-CBD74C9D7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038350"/>
            <a:ext cx="875029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53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OPPOSITES</a:t>
            </a: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Mathematics, on the other hand, OPPPOSITES are denoted by the following signs: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571887-6A8A-465E-B047-AF80FD45C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1861835"/>
            <a:ext cx="8305800" cy="298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56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OPPOSITES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sz="2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ZERO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en-US" sz="2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NEITHER POSITIVE NOR NEGATIVE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49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REPRESENTATIONS OF OPPOSITES IN REAL LIFE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7B74235B-54E7-4099-B5D8-5D133018808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807846634"/>
                  </p:ext>
                </p:extLst>
              </p:nvPr>
            </p:nvGraphicFramePr>
            <p:xfrm>
              <a:off x="304800" y="994741"/>
              <a:ext cx="8610600" cy="382143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05300">
                      <a:extLst>
                        <a:ext uri="{9D8B030D-6E8A-4147-A177-3AD203B41FA5}">
                          <a16:colId xmlns:a16="http://schemas.microsoft.com/office/drawing/2014/main" val="1827997302"/>
                        </a:ext>
                      </a:extLst>
                    </a:gridCol>
                    <a:gridCol w="4305300">
                      <a:extLst>
                        <a:ext uri="{9D8B030D-6E8A-4147-A177-3AD203B41FA5}">
                          <a16:colId xmlns:a16="http://schemas.microsoft.com/office/drawing/2014/main" val="203769511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1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POSITIVE</a:t>
                          </a:r>
                          <a:endParaRPr lang="en-US" sz="22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NEGATIVE</a:t>
                          </a:r>
                          <a:endParaRPr lang="en-US" sz="22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C6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58349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An increase of $1 is denoted by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22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 decrease of $1 is denoted by -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2200" b="0" i="0" u="none" strike="noStrike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22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3811029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Walking 10 steps north is denoted by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+10.</m:t>
                              </m:r>
                            </m:oMath>
                          </a14:m>
                          <a:endParaRPr lang="en-US" sz="22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Walking 10 steps south is denoted by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10.</m:t>
                              </m:r>
                            </m:oMath>
                          </a14:m>
                          <a:endParaRPr lang="en-US" sz="22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870654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An increase of 6 degrees in temperature is </a:t>
                          </a:r>
                          <a:endParaRPr lang="en-US" sz="22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denoted by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22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 decrease of 6 degrees in temperature is </a:t>
                          </a:r>
                          <a:endParaRPr lang="en-US" sz="22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denoted by -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oMath>
                          </a14:m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22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9790846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 feet above sea level is denoted by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US" sz="2200" b="0" i="0" u="none" strike="noStrike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22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 feet below sea level is denoted by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</m:oMath>
                          </a14:m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22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889119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 deposit of $5000 denotes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+5000</m:t>
                              </m:r>
                            </m:oMath>
                          </a14:m>
                          <a:r>
                            <a:rPr lang="en-US" sz="2200" b="0" i="0" u="none" strike="noStrike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22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 withdrawal of $5000 denotes -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5000</m:t>
                              </m:r>
                            </m:oMath>
                          </a14:m>
                          <a:r>
                            <a:rPr lang="en-US" sz="22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sz="22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807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7B74235B-54E7-4099-B5D8-5D133018808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807846634"/>
                  </p:ext>
                </p:extLst>
              </p:nvPr>
            </p:nvGraphicFramePr>
            <p:xfrm>
              <a:off x="304800" y="994741"/>
              <a:ext cx="8610600" cy="382143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05300">
                      <a:extLst>
                        <a:ext uri="{9D8B030D-6E8A-4147-A177-3AD203B41FA5}">
                          <a16:colId xmlns:a16="http://schemas.microsoft.com/office/drawing/2014/main" val="1827997302"/>
                        </a:ext>
                      </a:extLst>
                    </a:gridCol>
                    <a:gridCol w="4305300">
                      <a:extLst>
                        <a:ext uri="{9D8B030D-6E8A-4147-A177-3AD203B41FA5}">
                          <a16:colId xmlns:a16="http://schemas.microsoft.com/office/drawing/2014/main" val="2037695115"/>
                        </a:ext>
                      </a:extLst>
                    </a:gridCol>
                  </a:tblGrid>
                  <a:tr h="344805"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1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POSITIVE</a:t>
                          </a:r>
                          <a:endParaRPr lang="en-US" sz="22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2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NEGATIVE</a:t>
                          </a:r>
                          <a:endParaRPr lang="en-US" sz="22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C6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583495"/>
                      </a:ext>
                    </a:extLst>
                  </a:tr>
                  <a:tr h="3448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125000" r="-100566" b="-9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567" t="-125000" r="-708" b="-96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8110297"/>
                      </a:ext>
                    </a:extLst>
                  </a:tr>
                  <a:tr h="6800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112500" r="-100566" b="-383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567" t="-112500" r="-708" b="-3839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8706542"/>
                      </a:ext>
                    </a:extLst>
                  </a:tr>
                  <a:tr h="10915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132961" r="-100566" b="-1402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567" t="-132961" r="-708" b="-1402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7908468"/>
                      </a:ext>
                    </a:extLst>
                  </a:tr>
                  <a:tr h="6800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372321" r="-100566" b="-124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567" t="-372321" r="-708" b="-1241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8891198"/>
                      </a:ext>
                    </a:extLst>
                  </a:tr>
                  <a:tr h="6800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472321" r="-100566" b="-24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567" t="-472321" r="-708" b="-241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2280713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368964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Represent the following with integers.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63FD62-D3A1-4846-9943-243D4B78EF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9957592"/>
              </p:ext>
            </p:extLst>
          </p:nvPr>
        </p:nvGraphicFramePr>
        <p:xfrm>
          <a:off x="304800" y="1123950"/>
          <a:ext cx="5943600" cy="3268980"/>
        </p:xfrm>
        <a:graphic>
          <a:graphicData uri="http://schemas.openxmlformats.org/drawingml/2006/table">
            <a:tbl>
              <a:tblPr firstRow="1" firstCol="1" bandRow="1"/>
              <a:tblGrid>
                <a:gridCol w="715970">
                  <a:extLst>
                    <a:ext uri="{9D8B030D-6E8A-4147-A177-3AD203B41FA5}">
                      <a16:colId xmlns:a16="http://schemas.microsoft.com/office/drawing/2014/main" val="534406759"/>
                    </a:ext>
                  </a:extLst>
                </a:gridCol>
                <a:gridCol w="5227630">
                  <a:extLst>
                    <a:ext uri="{9D8B030D-6E8A-4147-A177-3AD203B41FA5}">
                      <a16:colId xmlns:a16="http://schemas.microsoft.com/office/drawing/2014/main" val="15250953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weight loss of 7 kilograms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018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Walking 10 blocks north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807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 meters below sea level.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654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 up the stairs by 6 steps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349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896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Represent the following with integers.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66239EF-D7B8-4F2D-AA60-C17C09FB5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7518154"/>
              </p:ext>
            </p:extLst>
          </p:nvPr>
        </p:nvGraphicFramePr>
        <p:xfrm>
          <a:off x="304800" y="1158240"/>
          <a:ext cx="5943600" cy="2827020"/>
        </p:xfrm>
        <a:graphic>
          <a:graphicData uri="http://schemas.openxmlformats.org/drawingml/2006/table">
            <a:tbl>
              <a:tblPr firstRow="1" firstCol="1" bandRow="1"/>
              <a:tblGrid>
                <a:gridCol w="715970">
                  <a:extLst>
                    <a:ext uri="{9D8B030D-6E8A-4147-A177-3AD203B41FA5}">
                      <a16:colId xmlns:a16="http://schemas.microsoft.com/office/drawing/2014/main" val="2634368908"/>
                    </a:ext>
                  </a:extLst>
                </a:gridCol>
                <a:gridCol w="5227630">
                  <a:extLst>
                    <a:ext uri="{9D8B030D-6E8A-4147-A177-3AD203B41FA5}">
                      <a16:colId xmlns:a16="http://schemas.microsoft.com/office/drawing/2014/main" val="5792313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temperature drops 5 degrees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109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Losing 10 points in a game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57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Moving a table 5 meters forward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6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debt of $10,000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208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0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63FD62-D3A1-4846-9943-243D4B78EFCA}"/>
              </a:ext>
            </a:extLst>
          </p:cNvPr>
          <p:cNvGraphicFramePr/>
          <p:nvPr/>
        </p:nvGraphicFramePr>
        <p:xfrm>
          <a:off x="304800" y="1123950"/>
          <a:ext cx="5943600" cy="3268980"/>
        </p:xfrm>
        <a:graphic>
          <a:graphicData uri="http://schemas.openxmlformats.org/drawingml/2006/table">
            <a:tbl>
              <a:tblPr firstRow="1" firstCol="1" bandRow="1"/>
              <a:tblGrid>
                <a:gridCol w="715970">
                  <a:extLst>
                    <a:ext uri="{9D8B030D-6E8A-4147-A177-3AD203B41FA5}">
                      <a16:colId xmlns:a16="http://schemas.microsoft.com/office/drawing/2014/main" val="534406759"/>
                    </a:ext>
                  </a:extLst>
                </a:gridCol>
                <a:gridCol w="5227630">
                  <a:extLst>
                    <a:ext uri="{9D8B030D-6E8A-4147-A177-3AD203B41FA5}">
                      <a16:colId xmlns:a16="http://schemas.microsoft.com/office/drawing/2014/main" val="15250953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weight loss of 7 kilograms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018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Walking 10 blocks north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807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 meters below sea level.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654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 up the stairs by 6 steps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34915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486BE53-4C1E-4374-BCEE-628EFC834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992004"/>
            <a:ext cx="1219200" cy="315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166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66239EF-D7B8-4F2D-AA60-C17C09FB5E39}"/>
              </a:ext>
            </a:extLst>
          </p:cNvPr>
          <p:cNvGraphicFramePr/>
          <p:nvPr/>
        </p:nvGraphicFramePr>
        <p:xfrm>
          <a:off x="304800" y="1158240"/>
          <a:ext cx="5943600" cy="2827020"/>
        </p:xfrm>
        <a:graphic>
          <a:graphicData uri="http://schemas.openxmlformats.org/drawingml/2006/table">
            <a:tbl>
              <a:tblPr firstRow="1" firstCol="1" bandRow="1"/>
              <a:tblGrid>
                <a:gridCol w="715970">
                  <a:extLst>
                    <a:ext uri="{9D8B030D-6E8A-4147-A177-3AD203B41FA5}">
                      <a16:colId xmlns:a16="http://schemas.microsoft.com/office/drawing/2014/main" val="2634368908"/>
                    </a:ext>
                  </a:extLst>
                </a:gridCol>
                <a:gridCol w="5227630">
                  <a:extLst>
                    <a:ext uri="{9D8B030D-6E8A-4147-A177-3AD203B41FA5}">
                      <a16:colId xmlns:a16="http://schemas.microsoft.com/office/drawing/2014/main" val="5792313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temperature drops 5 degrees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109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Losing 10 points in a game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57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Moving a table 5 meters forward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6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debt of $10,000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20852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C65BFDC-A19C-43CA-B1AA-DFA7232C0A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139190"/>
            <a:ext cx="1482191" cy="304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4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REAL NUMBERS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were young, we were taught how to count using the set of counting numbers.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 did we know that numbers too have different types. The tree diagram below shows the different types numbers and how each kind is related to one another.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1C0D4C-9C0E-4F06-813D-86CD7A1E5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895445"/>
            <a:ext cx="3205099" cy="67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770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INTEGERS ON THE NUMBER LINE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Integers, composed of negative whole numbers, positive whole numbers and zero, can be graphed or plotted on a number line.  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starting point of a number line is at its origin, at 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60B49A-604F-431A-9381-A410FE28D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71750"/>
            <a:ext cx="6905256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698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INTEGERS ON THE NUMBER LINE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INTEGERS</a:t>
            </a:r>
            <a:r>
              <a:rPr lang="en-US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number line are the integers that are found to the right of zero. As the number line extends to the right of zero, the integers increase.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9DBA20-D5EC-43A6-BECD-5EC8A2E6A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121" y="2178479"/>
            <a:ext cx="5960232" cy="260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5683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INTEGERS ON THE NUMBER LINE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INTEGERS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number line are the integers that are found to the left of zero. As the number line extends to the left of zero, the integers decrease.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7C6DBA-BD42-4C9D-A11A-1DAA81EBB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121" y="2178479"/>
            <a:ext cx="5960232" cy="260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903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438150"/>
                <a:ext cx="8686800" cy="434340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Sample Problem 3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Graph the real numbers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f>
                      <m:fPr>
                        <m:ctrlPr>
                          <a:rPr lang="en-PH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−</m:t>
                    </m:r>
                    <m:f>
                      <m:fPr>
                        <m:ctrlPr>
                          <a:rPr lang="en-PH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</m:t>
                    </m:r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on the number line and write the numbers in increasing order.</a:t>
                </a:r>
                <a:endParaRPr lang="en-PH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PH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PH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438150"/>
                <a:ext cx="8686800" cy="4343400"/>
              </a:xfrm>
              <a:blipFill>
                <a:blip r:embed="rId2"/>
                <a:stretch>
                  <a:fillRect l="-1123" r="-1053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6" name="Picture 5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F6C0D8D5-3996-4036-B471-C49928E67F4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66950"/>
            <a:ext cx="6324600" cy="15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563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8E0C2-1BA3-447B-9612-2BB025A38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43" y="1352550"/>
            <a:ext cx="7609114" cy="13432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DB0CC8-E57C-4E23-B6C3-CF858CB9F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5916" y="2917662"/>
            <a:ext cx="3452168" cy="70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312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438150"/>
                <a:ext cx="8686800" cy="434340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Sample Problem 4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Plot the integers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</m:t>
                    </m:r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on the number line and write two inequalities, using the symbols &gt; or &lt;, that compare the two numbers.</a:t>
                </a:r>
                <a:endParaRPr lang="en-PH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PH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PH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438150"/>
                <a:ext cx="8686800" cy="4343400"/>
              </a:xfrm>
              <a:blipFill>
                <a:blip r:embed="rId2"/>
                <a:stretch>
                  <a:fillRect l="-1123" t="-1124" r="-1053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CCA1F3-9264-4235-BA32-46D352F895F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62150"/>
            <a:ext cx="6248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664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4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83CD69-86F0-412A-9B04-EFA7B1DD5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76350"/>
            <a:ext cx="7907694" cy="1828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5A6F95-63D7-4280-88E9-302F29A6D6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3321340"/>
            <a:ext cx="3893963" cy="68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5494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5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Arrange the real numbers below in descending order.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56044D-E145-4D97-AFAF-7FF3918CA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48" y="1428997"/>
            <a:ext cx="8643730" cy="116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91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5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Solution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56044D-E145-4D97-AFAF-7FF3918CA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48" y="1428997"/>
            <a:ext cx="8643730" cy="1160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218003-C3EF-4D23-A09B-D4990604D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2800350"/>
            <a:ext cx="3656089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30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438150"/>
                <a:ext cx="8686800" cy="4343400"/>
              </a:xfrm>
            </p:spPr>
            <p:txBody>
              <a:bodyPr>
                <a:noAutofit/>
              </a:bodyPr>
              <a:lstStyle/>
              <a:p>
                <a:pPr marL="0" indent="0" algn="ctr">
                  <a:spcAft>
                    <a:spcPts val="600"/>
                  </a:spcAft>
                  <a:buNone/>
                </a:pPr>
                <a:r>
                  <a:rPr lang="en-US" sz="28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ABSOLUTE VALUE OF A REAL NUMBER</a:t>
                </a:r>
                <a:endParaRPr lang="en-PH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ABSOLUTE VALUE</a:t>
                </a:r>
                <a:r>
                  <a:rPr lang="en-US" sz="24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of a real number is the </a:t>
                </a:r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 between the origin and the point representing the real number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The symbol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PH" sz="2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represents the absolute value of a number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PH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PH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PH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438150"/>
                <a:ext cx="8686800" cy="4343400"/>
              </a:xfrm>
              <a:blipFill>
                <a:blip r:embed="rId2"/>
                <a:stretch>
                  <a:fillRect l="-1123" t="-1404" r="-1053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3AEBC4-B6A5-4C33-BB0B-1895F1873F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1071" y="2190750"/>
            <a:ext cx="5061857" cy="17964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9F7194-8A36-4857-90D0-02D0286ABC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2418" y="3910150"/>
            <a:ext cx="1371600" cy="5297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87A9FE1-F550-436E-AB4A-9C41AB4CE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4545" y="3943747"/>
            <a:ext cx="990600" cy="4625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E7BE6DD-F9D5-4872-9EC4-B3F9540EA1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0" y="4425500"/>
            <a:ext cx="3886200" cy="3560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59587D4-B438-4068-BC73-2ED46F223A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6985" y="4398110"/>
            <a:ext cx="3853543" cy="36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77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REAL NUMBERS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103C56-922B-4E78-9038-E6AA9D6BE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013888"/>
            <a:ext cx="6096000" cy="385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8978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438150"/>
                <a:ext cx="8686800" cy="4343400"/>
              </a:xfrm>
            </p:spPr>
            <p:txBody>
              <a:bodyPr>
                <a:noAutofit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Sample Problem 6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Evaluate and graph the numbers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PH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PH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PH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on the number line.</a:t>
                </a:r>
                <a:endParaRPr lang="en-PH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PH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PH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438150"/>
                <a:ext cx="8686800" cy="4343400"/>
              </a:xfrm>
              <a:blipFill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12" name="Picture 11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431E9E3A-7AC3-4812-BECF-205E8B43969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038350"/>
            <a:ext cx="6327140" cy="148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7774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6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8AEF98-9BA8-40F2-AA3B-3BBE5C2C5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57350"/>
            <a:ext cx="8269357" cy="268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471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7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Determine the value of each.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18A23EB-416E-41BF-B272-90BB3696E67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555248783"/>
                  </p:ext>
                </p:extLst>
              </p:nvPr>
            </p:nvGraphicFramePr>
            <p:xfrm>
              <a:off x="304800" y="1047750"/>
              <a:ext cx="6997701" cy="372046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1409">
                      <a:extLst>
                        <a:ext uri="{9D8B030D-6E8A-4147-A177-3AD203B41FA5}">
                          <a16:colId xmlns:a16="http://schemas.microsoft.com/office/drawing/2014/main" val="2724079760"/>
                        </a:ext>
                      </a:extLst>
                    </a:gridCol>
                    <a:gridCol w="1170513">
                      <a:extLst>
                        <a:ext uri="{9D8B030D-6E8A-4147-A177-3AD203B41FA5}">
                          <a16:colId xmlns:a16="http://schemas.microsoft.com/office/drawing/2014/main" val="1759629974"/>
                        </a:ext>
                      </a:extLst>
                    </a:gridCol>
                    <a:gridCol w="5395779">
                      <a:extLst>
                        <a:ext uri="{9D8B030D-6E8A-4147-A177-3AD203B41FA5}">
                          <a16:colId xmlns:a16="http://schemas.microsoft.com/office/drawing/2014/main" val="273996687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.</m:t>
                                    </m:r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25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ar-AE" sz="2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0168373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ar-AE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053799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ar-AE" sz="2400" b="0" i="1" u="none" strike="noStrike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ar-AE" sz="2400" b="0" i="1" u="none" strike="noStrike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6</m:t>
                                        </m:r>
                                      </m:num>
                                      <m:den>
                                        <m:r>
                                          <a:rPr lang="ar-AE" sz="2400" b="0" i="1" u="none" strike="noStrike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ar-AE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4537405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ar-AE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6810987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ar-AE" sz="2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4215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18A23EB-416E-41BF-B272-90BB3696E67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555248783"/>
                  </p:ext>
                </p:extLst>
              </p:nvPr>
            </p:nvGraphicFramePr>
            <p:xfrm>
              <a:off x="304800" y="1047750"/>
              <a:ext cx="6997701" cy="372046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1409">
                      <a:extLst>
                        <a:ext uri="{9D8B030D-6E8A-4147-A177-3AD203B41FA5}">
                          <a16:colId xmlns:a16="http://schemas.microsoft.com/office/drawing/2014/main" val="2724079760"/>
                        </a:ext>
                      </a:extLst>
                    </a:gridCol>
                    <a:gridCol w="1170513">
                      <a:extLst>
                        <a:ext uri="{9D8B030D-6E8A-4147-A177-3AD203B41FA5}">
                          <a16:colId xmlns:a16="http://schemas.microsoft.com/office/drawing/2014/main" val="1759629974"/>
                        </a:ext>
                      </a:extLst>
                    </a:gridCol>
                    <a:gridCol w="5395779">
                      <a:extLst>
                        <a:ext uri="{9D8B030D-6E8A-4147-A177-3AD203B41FA5}">
                          <a16:colId xmlns:a16="http://schemas.microsoft.com/office/drawing/2014/main" val="2739966870"/>
                        </a:ext>
                      </a:extLst>
                    </a:gridCol>
                  </a:tblGrid>
                  <a:tr h="817245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6979" t="-9701" r="-460938" b="-369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01683737"/>
                      </a:ext>
                    </a:extLst>
                  </a:tr>
                  <a:tr h="817245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6979" t="-108889" r="-460938" b="-2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0537991"/>
                      </a:ext>
                    </a:extLst>
                  </a:tr>
                  <a:tr h="817245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6979" t="-210448" r="-460938" b="-1686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45374057"/>
                      </a:ext>
                    </a:extLst>
                  </a:tr>
                  <a:tr h="817245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6979" t="-308148" r="-460938" b="-6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68109875"/>
                      </a:ext>
                    </a:extLst>
                  </a:tr>
                  <a:tr h="451485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6979" t="-744595" r="-460938" b="-229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4215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163399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Problem 7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P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spcAft>
                <a:spcPts val="600"/>
              </a:spcAft>
              <a:buNone/>
            </a:pP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18A23EB-416E-41BF-B272-90BB3696E679}"/>
                  </a:ext>
                </a:extLst>
              </p:cNvPr>
              <p:cNvGraphicFramePr/>
              <p:nvPr/>
            </p:nvGraphicFramePr>
            <p:xfrm>
              <a:off x="304800" y="1047750"/>
              <a:ext cx="6997701" cy="372046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1409">
                      <a:extLst>
                        <a:ext uri="{9D8B030D-6E8A-4147-A177-3AD203B41FA5}">
                          <a16:colId xmlns:a16="http://schemas.microsoft.com/office/drawing/2014/main" val="2724079760"/>
                        </a:ext>
                      </a:extLst>
                    </a:gridCol>
                    <a:gridCol w="1170513">
                      <a:extLst>
                        <a:ext uri="{9D8B030D-6E8A-4147-A177-3AD203B41FA5}">
                          <a16:colId xmlns:a16="http://schemas.microsoft.com/office/drawing/2014/main" val="1759629974"/>
                        </a:ext>
                      </a:extLst>
                    </a:gridCol>
                    <a:gridCol w="5395779">
                      <a:extLst>
                        <a:ext uri="{9D8B030D-6E8A-4147-A177-3AD203B41FA5}">
                          <a16:colId xmlns:a16="http://schemas.microsoft.com/office/drawing/2014/main" val="273996687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.</m:t>
                                    </m:r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25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ar-AE" sz="2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0168373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ar-AE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053799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ar-AE" sz="2400" b="0" i="1" u="none" strike="noStrike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ar-AE" sz="2400" b="0" i="1" u="none" strike="noStrike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6</m:t>
                                        </m:r>
                                      </m:num>
                                      <m:den>
                                        <m:r>
                                          <a:rPr lang="ar-AE" sz="2400" b="0" i="1" u="none" strike="noStrike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ar-AE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4537405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ar-AE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6810987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ar-AE" sz="2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4215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18A23EB-416E-41BF-B272-90BB3696E679}"/>
                  </a:ext>
                </a:extLst>
              </p:cNvPr>
              <p:cNvGraphicFramePr/>
              <p:nvPr/>
            </p:nvGraphicFramePr>
            <p:xfrm>
              <a:off x="304800" y="1047750"/>
              <a:ext cx="6997701" cy="372046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1409">
                      <a:extLst>
                        <a:ext uri="{9D8B030D-6E8A-4147-A177-3AD203B41FA5}">
                          <a16:colId xmlns:a16="http://schemas.microsoft.com/office/drawing/2014/main" val="2724079760"/>
                        </a:ext>
                      </a:extLst>
                    </a:gridCol>
                    <a:gridCol w="1170513">
                      <a:extLst>
                        <a:ext uri="{9D8B030D-6E8A-4147-A177-3AD203B41FA5}">
                          <a16:colId xmlns:a16="http://schemas.microsoft.com/office/drawing/2014/main" val="1759629974"/>
                        </a:ext>
                      </a:extLst>
                    </a:gridCol>
                    <a:gridCol w="5395779">
                      <a:extLst>
                        <a:ext uri="{9D8B030D-6E8A-4147-A177-3AD203B41FA5}">
                          <a16:colId xmlns:a16="http://schemas.microsoft.com/office/drawing/2014/main" val="2739966870"/>
                        </a:ext>
                      </a:extLst>
                    </a:gridCol>
                  </a:tblGrid>
                  <a:tr h="817245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6979" t="-9701" r="-460938" b="-369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01683737"/>
                      </a:ext>
                    </a:extLst>
                  </a:tr>
                  <a:tr h="817245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6979" t="-108889" r="-460938" b="-2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0537991"/>
                      </a:ext>
                    </a:extLst>
                  </a:tr>
                  <a:tr h="817245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6979" t="-210448" r="-460938" b="-1686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45374057"/>
                      </a:ext>
                    </a:extLst>
                  </a:tr>
                  <a:tr h="817245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6979" t="-308148" r="-460938" b="-6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68109875"/>
                      </a:ext>
                    </a:extLst>
                  </a:tr>
                  <a:tr h="451485"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4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e.</a:t>
                          </a:r>
                          <a:endParaRPr lang="en-US" sz="2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6979" t="-744595" r="-460938" b="-229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42159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DB6C889-6AED-4671-8F63-072183CD33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1047750"/>
            <a:ext cx="738430" cy="372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5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REAL NUMBERS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4D03483-1850-4ECE-BC3E-199FB0E98872}"/>
              </a:ext>
            </a:extLst>
          </p:cNvPr>
          <p:cNvGrpSpPr/>
          <p:nvPr/>
        </p:nvGrpSpPr>
        <p:grpSpPr>
          <a:xfrm>
            <a:off x="1654329" y="1108710"/>
            <a:ext cx="5977583" cy="3444240"/>
            <a:chOff x="1654329" y="1108710"/>
            <a:chExt cx="5977583" cy="344424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F12C62F-A403-4174-9DF3-4DAC5AE5C7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00" y="1108710"/>
              <a:ext cx="4714242" cy="22098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7BA7851-8351-41DA-AAE2-EAC711805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54329" y="3409950"/>
              <a:ext cx="5977583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378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NUMBERS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IRRATIONAL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0A7981-7518-47DE-BF54-620D433A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143663"/>
            <a:ext cx="4145282" cy="2590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6DA22C-6EC0-42C6-A346-E9F52B3C63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825903"/>
            <a:ext cx="4861193" cy="9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6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NUMBERS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IRRATIONAL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00CAEA-1B12-4860-BD1F-C02BB971C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1123950"/>
            <a:ext cx="4038600" cy="23698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EC9897-E526-4F00-AED9-011AF64955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271" y="3596030"/>
            <a:ext cx="4987457" cy="104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1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REAL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3434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 NUMBERS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NON-INTEGERS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INTEGERS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22F3D-D66C-4FA3-9630-D03259EE24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816171"/>
            <a:ext cx="24384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4C4B18-E966-402B-98C4-E832274FB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765" y="1047750"/>
            <a:ext cx="4242818" cy="2209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B51C4A-F021-419C-BB46-F2ED67774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0552" y="3369697"/>
            <a:ext cx="5202896" cy="106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9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1458</Words>
  <Application>Microsoft Office PowerPoint</Application>
  <PresentationFormat>On-screen Show (16:9)</PresentationFormat>
  <Paragraphs>343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Cambria</vt:lpstr>
      <vt:lpstr>Cambria Math</vt:lpstr>
      <vt:lpstr>Office Theme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  <vt:lpstr>THE REAL NUMBER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2022-05-17T14:12:21Z</dcterms:created>
  <dcterms:modified xsi:type="dcterms:W3CDTF">2022-05-17T14:12:45Z</dcterms:modified>
</cp:coreProperties>
</file>