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7" r:id="rId2"/>
    <p:sldId id="258" r:id="rId3"/>
    <p:sldId id="279" r:id="rId4"/>
    <p:sldId id="280" r:id="rId5"/>
    <p:sldId id="259"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BBCC1D-6D34-4BB4-81AD-D94EC416E488}" type="datetimeFigureOut">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1184931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BCC1D-6D34-4BB4-81AD-D94EC416E488}" type="datetimeFigureOut">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1833645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BCC1D-6D34-4BB4-81AD-D94EC416E488}" type="datetimeFigureOut">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13373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BCC1D-6D34-4BB4-81AD-D94EC416E488}" type="datetimeFigureOut">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2107533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BCC1D-6D34-4BB4-81AD-D94EC416E488}" type="datetimeFigureOut">
              <a:rPr lang="en-US" smtClean="0"/>
              <a:t>5/17/2022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2609508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BBCC1D-6D34-4BB4-81AD-D94EC416E488}" type="datetimeFigureOut">
              <a:rPr lang="en-US" smtClean="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380448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BBCC1D-6D34-4BB4-81AD-D94EC416E488}" type="datetimeFigureOut">
              <a:rPr lang="en-US" smtClean="0"/>
              <a:t>5/17/2022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1056915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BBCC1D-6D34-4BB4-81AD-D94EC416E488}" type="datetimeFigureOut">
              <a:rPr lang="en-US" smtClean="0"/>
              <a:t>5/17/2022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422801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BCC1D-6D34-4BB4-81AD-D94EC416E488}" type="datetimeFigureOut">
              <a:rPr lang="en-US" smtClean="0"/>
              <a:t>5/17/2022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227731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BCC1D-6D34-4BB4-81AD-D94EC416E488}" type="datetimeFigureOut">
              <a:rPr lang="en-US" smtClean="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1620065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BCC1D-6D34-4BB4-81AD-D94EC416E488}" type="datetimeFigureOut">
              <a:rPr lang="en-US" smtClean="0"/>
              <a:t>5/17/2022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88A224-2CD8-4A9D-A892-02EFAF660AFD}" type="slidenum">
              <a:rPr lang="en-US" smtClean="0"/>
              <a:t>‹#›</a:t>
            </a:fld>
            <a:endParaRPr lang="en-US" dirty="0"/>
          </a:p>
        </p:txBody>
      </p:sp>
    </p:spTree>
    <p:extLst>
      <p:ext uri="{BB962C8B-B14F-4D97-AF65-F5344CB8AC3E}">
        <p14:creationId xmlns:p14="http://schemas.microsoft.com/office/powerpoint/2010/main" val="106830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6BBCC1D-6D34-4BB4-81AD-D94EC416E488}" type="datetimeFigureOut">
              <a:rPr lang="en-US" smtClean="0"/>
              <a:t>5/17/2022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188A224-2CD8-4A9D-A892-02EFAF660AFD}" type="slidenum">
              <a:rPr lang="en-US" smtClean="0"/>
              <a:t>‹#›</a:t>
            </a:fld>
            <a:endParaRPr lang="en-US" dirty="0"/>
          </a:p>
        </p:txBody>
      </p:sp>
    </p:spTree>
    <p:extLst>
      <p:ext uri="{BB962C8B-B14F-4D97-AF65-F5344CB8AC3E}">
        <p14:creationId xmlns:p14="http://schemas.microsoft.com/office/powerpoint/2010/main" val="2149975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emf"/></Relationships>
</file>

<file path=ppt/slides/_rels/slide3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3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6.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9.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4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4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7.emf"/></Relationships>
</file>

<file path=ppt/slides/_rels/slide48.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4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5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5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7.emf"/></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Operation on Integers</a:t>
            </a:r>
          </a:p>
        </p:txBody>
      </p:sp>
      <p:sp>
        <p:nvSpPr>
          <p:cNvPr id="3" name="Subtitle 2"/>
          <p:cNvSpPr>
            <a:spLocks noGrp="1"/>
          </p:cNvSpPr>
          <p:nvPr>
            <p:ph type="subTitle" idx="1"/>
          </p:nvPr>
        </p:nvSpPr>
        <p:spPr/>
        <p:txBody>
          <a:bodyPr/>
          <a:lstStyle/>
          <a:p>
            <a:r>
              <a:rPr lang="en-US" dirty="0"/>
              <a:t>Unit 1 Lesson 2</a:t>
            </a:r>
          </a:p>
        </p:txBody>
      </p:sp>
      <p:pic>
        <p:nvPicPr>
          <p:cNvPr id="4" name="Picture 3">
            <a:extLst>
              <a:ext uri="{FF2B5EF4-FFF2-40B4-BE49-F238E27FC236}">
                <a16:creationId xmlns:a16="http://schemas.microsoft.com/office/drawing/2014/main" id="{37CE021C-00E4-45EA-AD49-ADDB5782B61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8200" y="510209"/>
            <a:ext cx="7010400" cy="873298"/>
          </a:xfrm>
          <a:prstGeom prst="rect">
            <a:avLst/>
          </a:prstGeom>
        </p:spPr>
      </p:pic>
    </p:spTree>
    <p:extLst>
      <p:ext uri="{BB962C8B-B14F-4D97-AF65-F5344CB8AC3E}">
        <p14:creationId xmlns:p14="http://schemas.microsoft.com/office/powerpoint/2010/main" val="2802057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6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ADDING SAME SIGNED NUMBERS</a:t>
                </a:r>
                <a:endParaRPr lang="en-PH"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Example 2:</a:t>
                </a:r>
                <a:r>
                  <a:rPr lang="en-US" sz="24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b="1" i="1">
                        <a:latin typeface="Cambria Math" panose="02040503050406030204" pitchFamily="18" charset="0"/>
                        <a:ea typeface="Calibri" panose="020F0502020204030204" pitchFamily="34" charset="0"/>
                        <a:cs typeface="Times New Roman" panose="02020603050405020304" pitchFamily="18" charset="0"/>
                      </a:rPr>
                      <m:t>𝟒</m:t>
                    </m:r>
                    <m:r>
                      <a:rPr lang="en-US" sz="2400" b="1" i="1">
                        <a:latin typeface="Cambria Math" panose="02040503050406030204" pitchFamily="18" charset="0"/>
                        <a:ea typeface="Calibri" panose="020F0502020204030204" pitchFamily="34" charset="0"/>
                        <a:cs typeface="Times New Roman" panose="02020603050405020304" pitchFamily="18" charset="0"/>
                      </a:rPr>
                      <m:t>)+(−</m:t>
                    </m:r>
                    <m:r>
                      <a:rPr lang="en-US" sz="2400" b="1" i="1">
                        <a:latin typeface="Cambria Math" panose="02040503050406030204" pitchFamily="18" charset="0"/>
                        <a:ea typeface="Calibri" panose="020F0502020204030204" pitchFamily="34" charset="0"/>
                        <a:cs typeface="Times New Roman" panose="02020603050405020304" pitchFamily="18" charset="0"/>
                      </a:rPr>
                      <m:t>𝟑</m:t>
                    </m:r>
                    <m:r>
                      <a:rPr lang="en-US" sz="2400" b="1" i="1">
                        <a:latin typeface="Cambria Math" panose="02040503050406030204" pitchFamily="18" charset="0"/>
                        <a:ea typeface="Calibri" panose="020F0502020204030204" pitchFamily="34" charset="0"/>
                        <a:cs typeface="Times New Roman" panose="02020603050405020304" pitchFamily="18" charset="0"/>
                      </a:rPr>
                      <m:t>)</m:t>
                    </m:r>
                  </m:oMath>
                </a14:m>
                <a:r>
                  <a:rPr lang="en-US" sz="2400" b="1" dirty="0">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Since we are adding negative 3 to negative 4, move 3 units to the left of -4.</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spcAft>
                    <a:spcPts val="6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Therefore, </a:t>
                </a:r>
                <a14:m>
                  <m:oMath xmlns:m="http://schemas.openxmlformats.org/officeDocument/2006/math">
                    <m:d>
                      <m:dPr>
                        <m:ctrlPr>
                          <a:rPr lang="en-PH" sz="2400" b="1" i="1">
                            <a:effectLst/>
                            <a:highlight>
                              <a:srgbClr val="00FFFF"/>
                            </a:highlight>
                            <a:latin typeface="Cambria Math" panose="02040503050406030204" pitchFamily="18" charset="0"/>
                          </a:rPr>
                        </m:ctrlPr>
                      </m:dPr>
                      <m:e>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𝟒</m:t>
                        </m:r>
                      </m:e>
                    </m:d>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m:t>
                    </m:r>
                    <m:d>
                      <m:dPr>
                        <m:ctrlPr>
                          <a:rPr lang="en-PH" sz="2400" b="1" i="1">
                            <a:effectLst/>
                            <a:highlight>
                              <a:srgbClr val="00FFFF"/>
                            </a:highlight>
                            <a:latin typeface="Cambria Math" panose="02040503050406030204" pitchFamily="18" charset="0"/>
                          </a:rPr>
                        </m:ctrlPr>
                      </m:dPr>
                      <m:e>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𝟑</m:t>
                        </m:r>
                      </m:e>
                    </m:d>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𝟕</m:t>
                    </m:r>
                  </m:oMath>
                </a14:m>
                <a:r>
                  <a:rPr lang="en-US" sz="24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263" t="-1124"/>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6" name="Picture 5">
            <a:extLst>
              <a:ext uri="{FF2B5EF4-FFF2-40B4-BE49-F238E27FC236}">
                <a16:creationId xmlns:a16="http://schemas.microsoft.com/office/drawing/2014/main" id="{E485D9D2-866E-4A1E-9C84-324D1C7C53AF}"/>
              </a:ext>
            </a:extLst>
          </p:cNvPr>
          <p:cNvPicPr>
            <a:picLocks noChangeAspect="1"/>
          </p:cNvPicPr>
          <p:nvPr/>
        </p:nvPicPr>
        <p:blipFill>
          <a:blip r:embed="rId4"/>
          <a:stretch>
            <a:fillRect/>
          </a:stretch>
        </p:blipFill>
        <p:spPr>
          <a:xfrm>
            <a:off x="2067950" y="2266950"/>
            <a:ext cx="4561450" cy="1427447"/>
          </a:xfrm>
          <a:prstGeom prst="rect">
            <a:avLst/>
          </a:prstGeom>
        </p:spPr>
      </p:pic>
    </p:spTree>
    <p:extLst>
      <p:ext uri="{BB962C8B-B14F-4D97-AF65-F5344CB8AC3E}">
        <p14:creationId xmlns:p14="http://schemas.microsoft.com/office/powerpoint/2010/main" val="403160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ADDING DIFFERENT SIGNED NUMBERS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Adding different signed numbers means that the addends have different signs. It’s when you add a negative number to a positive number; or add a positive number to a negative number. The same rules apply if the number is positive, move to the right; and if the number is negative, move to the left.</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Example 1:</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Here we are adding positive 2 to negative 5. The starting point is at 0.</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r="-1053"/>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6666E860-605E-497D-8D8B-9D9A8F3591E2}"/>
              </a:ext>
            </a:extLst>
          </p:cNvPr>
          <p:cNvPicPr>
            <a:picLocks noChangeAspect="1"/>
          </p:cNvPicPr>
          <p:nvPr/>
        </p:nvPicPr>
        <p:blipFill>
          <a:blip r:embed="rId4"/>
          <a:stretch>
            <a:fillRect/>
          </a:stretch>
        </p:blipFill>
        <p:spPr>
          <a:xfrm>
            <a:off x="1676400" y="4129214"/>
            <a:ext cx="5578323" cy="743776"/>
          </a:xfrm>
          <a:prstGeom prst="rect">
            <a:avLst/>
          </a:prstGeom>
        </p:spPr>
      </p:pic>
    </p:spTree>
    <p:extLst>
      <p:ext uri="{BB962C8B-B14F-4D97-AF65-F5344CB8AC3E}">
        <p14:creationId xmlns:p14="http://schemas.microsoft.com/office/powerpoint/2010/main" val="1202681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ADDING DIFFERENT SIGNED NUMBERS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Since 5 is negative, move 5 units to the left of 0.</a:t>
            </a:r>
          </a:p>
          <a:p>
            <a:pPr marL="0" indent="0" algn="just">
              <a:spcAft>
                <a:spcPts val="6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Since we are adding positive 2 to negative 5, we move 2 units to the right of -5.</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4" name="Picture 3">
            <a:extLst>
              <a:ext uri="{FF2B5EF4-FFF2-40B4-BE49-F238E27FC236}">
                <a16:creationId xmlns:a16="http://schemas.microsoft.com/office/drawing/2014/main" id="{457C2135-2AA9-4B52-BD63-6D3FB453D921}"/>
              </a:ext>
            </a:extLst>
          </p:cNvPr>
          <p:cNvPicPr>
            <a:picLocks noChangeAspect="1"/>
          </p:cNvPicPr>
          <p:nvPr/>
        </p:nvPicPr>
        <p:blipFill>
          <a:blip r:embed="rId3"/>
          <a:stretch>
            <a:fillRect/>
          </a:stretch>
        </p:blipFill>
        <p:spPr>
          <a:xfrm>
            <a:off x="2246242" y="1817277"/>
            <a:ext cx="4776438" cy="754473"/>
          </a:xfrm>
          <a:prstGeom prst="rect">
            <a:avLst/>
          </a:prstGeom>
        </p:spPr>
      </p:pic>
      <p:pic>
        <p:nvPicPr>
          <p:cNvPr id="6" name="Picture 5">
            <a:extLst>
              <a:ext uri="{FF2B5EF4-FFF2-40B4-BE49-F238E27FC236}">
                <a16:creationId xmlns:a16="http://schemas.microsoft.com/office/drawing/2014/main" id="{0B2F3FE2-8D28-4705-BE71-C39693CF4BF1}"/>
              </a:ext>
            </a:extLst>
          </p:cNvPr>
          <p:cNvPicPr>
            <a:picLocks noChangeAspect="1"/>
          </p:cNvPicPr>
          <p:nvPr/>
        </p:nvPicPr>
        <p:blipFill>
          <a:blip r:embed="rId4"/>
          <a:stretch>
            <a:fillRect/>
          </a:stretch>
        </p:blipFill>
        <p:spPr>
          <a:xfrm>
            <a:off x="2362200" y="3680968"/>
            <a:ext cx="4776439" cy="1077818"/>
          </a:xfrm>
          <a:prstGeom prst="rect">
            <a:avLst/>
          </a:prstGeom>
        </p:spPr>
      </p:pic>
    </p:spTree>
    <p:extLst>
      <p:ext uri="{BB962C8B-B14F-4D97-AF65-F5344CB8AC3E}">
        <p14:creationId xmlns:p14="http://schemas.microsoft.com/office/powerpoint/2010/main" val="2864959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ADDING DIFFERENT SIGNED NUMBERS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Example 2:</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𝟕</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Here we are adding negative 3 to positive 7. The starting point is at 0.</a:t>
                </a:r>
              </a:p>
              <a:p>
                <a:pPr marL="0" indent="0">
                  <a:spcAft>
                    <a:spcPts val="6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Since 7 is positive, move 7 units to the right of 0.</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ADA37732-BBAE-4558-9422-D328AD6D548F}"/>
              </a:ext>
            </a:extLst>
          </p:cNvPr>
          <p:cNvPicPr>
            <a:picLocks noChangeAspect="1"/>
          </p:cNvPicPr>
          <p:nvPr/>
        </p:nvPicPr>
        <p:blipFill>
          <a:blip r:embed="rId4"/>
          <a:stretch>
            <a:fillRect/>
          </a:stretch>
        </p:blipFill>
        <p:spPr>
          <a:xfrm>
            <a:off x="1990219" y="2038350"/>
            <a:ext cx="5163561" cy="683734"/>
          </a:xfrm>
          <a:prstGeom prst="rect">
            <a:avLst/>
          </a:prstGeom>
        </p:spPr>
      </p:pic>
      <p:pic>
        <p:nvPicPr>
          <p:cNvPr id="8" name="Picture 7">
            <a:extLst>
              <a:ext uri="{FF2B5EF4-FFF2-40B4-BE49-F238E27FC236}">
                <a16:creationId xmlns:a16="http://schemas.microsoft.com/office/drawing/2014/main" id="{EFA8320D-9F98-4A17-A158-FEE077524F9B}"/>
              </a:ext>
            </a:extLst>
          </p:cNvPr>
          <p:cNvPicPr>
            <a:picLocks noChangeAspect="1"/>
          </p:cNvPicPr>
          <p:nvPr/>
        </p:nvPicPr>
        <p:blipFill>
          <a:blip r:embed="rId5"/>
          <a:stretch>
            <a:fillRect/>
          </a:stretch>
        </p:blipFill>
        <p:spPr>
          <a:xfrm>
            <a:off x="2020036" y="3734961"/>
            <a:ext cx="5163562" cy="749373"/>
          </a:xfrm>
          <a:prstGeom prst="rect">
            <a:avLst/>
          </a:prstGeom>
        </p:spPr>
      </p:pic>
    </p:spTree>
    <p:extLst>
      <p:ext uri="{BB962C8B-B14F-4D97-AF65-F5344CB8AC3E}">
        <p14:creationId xmlns:p14="http://schemas.microsoft.com/office/powerpoint/2010/main" val="3930148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ADDING DIFFERENT SIGNED NUMBERS</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Example 2:</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𝟕</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Since we are adding negative 3 to positive 7, we move 3 units to left of 7.</a:t>
                </a:r>
              </a:p>
              <a:p>
                <a:pPr marL="0" indent="0">
                  <a:spcAft>
                    <a:spcPts val="600"/>
                  </a:spcAft>
                  <a:buNone/>
                </a:pPr>
                <a:endParaRPr lang="en-US" sz="2400" b="1" dirty="0">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Therefore, </a:t>
                </a:r>
                <a14:m>
                  <m:oMath xmlns:m="http://schemas.openxmlformats.org/officeDocument/2006/math">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𝟕</m:t>
                    </m:r>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𝟑</m:t>
                    </m:r>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m:t>
                    </m:r>
                    <m:r>
                      <a:rPr lang="en-US" sz="2400" b="1">
                        <a:effectLst/>
                        <a:highlight>
                          <a:srgbClr val="00FFFF"/>
                        </a:highligh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𝟒</m:t>
                    </m:r>
                  </m:oMath>
                </a14:m>
                <a:r>
                  <a:rPr lang="en-US" sz="24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r="-351"/>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4" name="Picture 3">
            <a:extLst>
              <a:ext uri="{FF2B5EF4-FFF2-40B4-BE49-F238E27FC236}">
                <a16:creationId xmlns:a16="http://schemas.microsoft.com/office/drawing/2014/main" id="{C2FAA22F-885A-481E-B8CA-23F96D45AD29}"/>
              </a:ext>
            </a:extLst>
          </p:cNvPr>
          <p:cNvPicPr>
            <a:picLocks noChangeAspect="1"/>
          </p:cNvPicPr>
          <p:nvPr/>
        </p:nvPicPr>
        <p:blipFill>
          <a:blip r:embed="rId4"/>
          <a:stretch>
            <a:fillRect/>
          </a:stretch>
        </p:blipFill>
        <p:spPr>
          <a:xfrm>
            <a:off x="1209262" y="2190750"/>
            <a:ext cx="6146062" cy="1197961"/>
          </a:xfrm>
          <a:prstGeom prst="rect">
            <a:avLst/>
          </a:prstGeom>
        </p:spPr>
      </p:pic>
    </p:spTree>
    <p:extLst>
      <p:ext uri="{BB962C8B-B14F-4D97-AF65-F5344CB8AC3E}">
        <p14:creationId xmlns:p14="http://schemas.microsoft.com/office/powerpoint/2010/main" val="1477953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tabLst>
                <a:tab pos="2952750" algn="l"/>
              </a:tabLst>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SUBTRACTING INTEGERS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tabLst>
                <a:tab pos="295275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Before subtracting integers using the number line, there is one very important RULE to remember.</a:t>
            </a:r>
          </a:p>
          <a:p>
            <a:pPr marL="0" indent="0" algn="ctr">
              <a:spcAft>
                <a:spcPts val="600"/>
              </a:spcAft>
              <a:buNone/>
              <a:tabLst>
                <a:tab pos="2952750" algn="l"/>
              </a:tabLst>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 SUBTRACT IS TO ADD ITS OPPOSITE”</a:t>
            </a:r>
          </a:p>
          <a:p>
            <a:pPr marL="0" indent="0" algn="ctr">
              <a:spcAft>
                <a:spcPts val="600"/>
              </a:spcAft>
              <a:buNone/>
              <a:tabLst>
                <a:tab pos="2952750" algn="l"/>
              </a:tabLst>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tabLst>
                <a:tab pos="295275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tabLst>
                <a:tab pos="295275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tabLst>
                <a:tab pos="2952750" algn="l"/>
              </a:tabLst>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1641AC77-E1EA-4B96-908D-CF58C5F5EAF0}"/>
              </a:ext>
            </a:extLst>
          </p:cNvPr>
          <p:cNvPicPr>
            <a:picLocks noChangeAspect="1"/>
          </p:cNvPicPr>
          <p:nvPr/>
        </p:nvPicPr>
        <p:blipFill>
          <a:blip r:embed="rId3"/>
          <a:stretch>
            <a:fillRect/>
          </a:stretch>
        </p:blipFill>
        <p:spPr>
          <a:xfrm>
            <a:off x="800100" y="2472188"/>
            <a:ext cx="7543800" cy="2398317"/>
          </a:xfrm>
          <a:prstGeom prst="rect">
            <a:avLst/>
          </a:prstGeom>
        </p:spPr>
      </p:pic>
    </p:spTree>
    <p:extLst>
      <p:ext uri="{BB962C8B-B14F-4D97-AF65-F5344CB8AC3E}">
        <p14:creationId xmlns:p14="http://schemas.microsoft.com/office/powerpoint/2010/main" val="1411511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tabLst>
                <a:tab pos="2952750" algn="l"/>
              </a:tabLst>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SUBTRACTING INTEGERS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tabLst>
                <a:tab pos="295275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Before subtracting integers using the number line, there is one very important RULE to remember.</a:t>
            </a:r>
          </a:p>
          <a:p>
            <a:pPr marL="0" indent="0" algn="ctr">
              <a:spcAft>
                <a:spcPts val="600"/>
              </a:spcAft>
              <a:buNone/>
              <a:tabLst>
                <a:tab pos="2952750" algn="l"/>
              </a:tabLst>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“TO SUBTRACT IS TO ADD ITS OPPOSITE”</a:t>
            </a:r>
          </a:p>
          <a:p>
            <a:pPr marL="0" indent="0" algn="ctr">
              <a:spcAft>
                <a:spcPts val="600"/>
              </a:spcAft>
              <a:buNone/>
              <a:tabLst>
                <a:tab pos="2952750" algn="l"/>
              </a:tabLst>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tabLst>
                <a:tab pos="295275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tabLst>
                <a:tab pos="295275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tabLst>
                <a:tab pos="2952750" algn="l"/>
              </a:tabLst>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4" name="Picture 3">
            <a:extLst>
              <a:ext uri="{FF2B5EF4-FFF2-40B4-BE49-F238E27FC236}">
                <a16:creationId xmlns:a16="http://schemas.microsoft.com/office/drawing/2014/main" id="{15CE6B67-FDEA-4DC8-B643-4B88B6EE85B2}"/>
              </a:ext>
            </a:extLst>
          </p:cNvPr>
          <p:cNvPicPr>
            <a:picLocks noChangeAspect="1"/>
          </p:cNvPicPr>
          <p:nvPr/>
        </p:nvPicPr>
        <p:blipFill>
          <a:blip r:embed="rId3"/>
          <a:stretch>
            <a:fillRect/>
          </a:stretch>
        </p:blipFill>
        <p:spPr>
          <a:xfrm>
            <a:off x="647877" y="2343150"/>
            <a:ext cx="7848245" cy="2438400"/>
          </a:xfrm>
          <a:prstGeom prst="rect">
            <a:avLst/>
          </a:prstGeom>
        </p:spPr>
      </p:pic>
    </p:spTree>
    <p:extLst>
      <p:ext uri="{BB962C8B-B14F-4D97-AF65-F5344CB8AC3E}">
        <p14:creationId xmlns:p14="http://schemas.microsoft.com/office/powerpoint/2010/main" val="2756715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tabLst>
                    <a:tab pos="2952750" algn="l"/>
                  </a:tabLst>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SUBTRACTING INTEGERS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Example 1:</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14:m>
                  <m:oMath xmlns:m="http://schemas.openxmlformats.org/officeDocument/2006/math">
                    <m:r>
                      <a:rPr lang="en-US" sz="2400" i="1">
                        <a:effectLst/>
                        <a:latin typeface="Cambria Math" panose="02040503050406030204" pitchFamily="18" charset="0"/>
                        <a:ea typeface="Calibri" panose="020F0502020204030204" pitchFamily="34" charset="0"/>
                        <a:cs typeface="Times New Roman" panose="02020603050405020304" pitchFamily="18" charset="0"/>
                      </a:rPr>
                      <m:t>3−5</m:t>
                    </m:r>
                  </m:oMath>
                </a14:m>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can be written as </a:t>
                </a:r>
                <a14:m>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3+(−5)</m:t>
                    </m:r>
                  </m:oMath>
                </a14:m>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t>
                </a:r>
                <a:r>
                  <a:rPr lang="en-PH" sz="20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starting point is at 0.</a:t>
                </a:r>
              </a:p>
              <a:p>
                <a:pPr marL="0" indent="0">
                  <a:spcAft>
                    <a:spcPts val="600"/>
                  </a:spcAft>
                  <a:buNone/>
                </a:pP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Since 3 is positive, move 3 units to the right of 0.</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tabLst>
                    <a:tab pos="2952750" algn="l"/>
                  </a:tabLst>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tabLst>
                    <a:tab pos="295275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tabLst>
                    <a:tab pos="295275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tabLst>
                    <a:tab pos="2952750" algn="l"/>
                  </a:tabLst>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365F09E0-A4C6-467A-B7D6-DA4D2FAB6F64}"/>
              </a:ext>
            </a:extLst>
          </p:cNvPr>
          <p:cNvPicPr>
            <a:picLocks noChangeAspect="1"/>
          </p:cNvPicPr>
          <p:nvPr/>
        </p:nvPicPr>
        <p:blipFill>
          <a:blip r:embed="rId4"/>
          <a:stretch>
            <a:fillRect/>
          </a:stretch>
        </p:blipFill>
        <p:spPr>
          <a:xfrm>
            <a:off x="1828800" y="2114550"/>
            <a:ext cx="5486400" cy="725714"/>
          </a:xfrm>
          <a:prstGeom prst="rect">
            <a:avLst/>
          </a:prstGeom>
        </p:spPr>
      </p:pic>
      <p:pic>
        <p:nvPicPr>
          <p:cNvPr id="10" name="Picture 9">
            <a:extLst>
              <a:ext uri="{FF2B5EF4-FFF2-40B4-BE49-F238E27FC236}">
                <a16:creationId xmlns:a16="http://schemas.microsoft.com/office/drawing/2014/main" id="{A0444947-3128-4707-9CF0-175684E32ED3}"/>
              </a:ext>
            </a:extLst>
          </p:cNvPr>
          <p:cNvPicPr>
            <a:picLocks noChangeAspect="1"/>
          </p:cNvPicPr>
          <p:nvPr/>
        </p:nvPicPr>
        <p:blipFill>
          <a:blip r:embed="rId5"/>
          <a:stretch>
            <a:fillRect/>
          </a:stretch>
        </p:blipFill>
        <p:spPr>
          <a:xfrm>
            <a:off x="1871000" y="3771900"/>
            <a:ext cx="5444200" cy="883997"/>
          </a:xfrm>
          <a:prstGeom prst="rect">
            <a:avLst/>
          </a:prstGeom>
        </p:spPr>
      </p:pic>
    </p:spTree>
    <p:extLst>
      <p:ext uri="{BB962C8B-B14F-4D97-AF65-F5344CB8AC3E}">
        <p14:creationId xmlns:p14="http://schemas.microsoft.com/office/powerpoint/2010/main" val="405965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tabLst>
                    <a:tab pos="2952750" algn="l"/>
                  </a:tabLst>
                </a:pPr>
                <a:r>
                  <a:rPr lang="en-US" sz="24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SUBTRACTING INTEGERS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Example 1:</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Since 2 is negative, move 2 units to the left of -3.</a:t>
                </a:r>
                <a:r>
                  <a:rPr lang="en-US" sz="2000" dirty="0">
                    <a:latin typeface="Calibri" panose="020F0502020204030204" pitchFamily="34" charset="0"/>
                    <a:ea typeface="Calibri" panose="020F0502020204030204" pitchFamily="34" charset="0"/>
                    <a:cs typeface="Times New Roman" panose="02020603050405020304" pitchFamily="18" charset="0"/>
                  </a:rPr>
                  <a:t> </a:t>
                </a:r>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tabLst>
                    <a:tab pos="2952750" algn="l"/>
                  </a:tabLst>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tabLst>
                    <a:tab pos="2952750" algn="l"/>
                  </a:tabLs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tabLst>
                    <a:tab pos="2952750" algn="l"/>
                  </a:tabLst>
                </a:pPr>
                <a:r>
                  <a:rPr lang="en-US" sz="24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Therefore, </a:t>
                </a:r>
                <a14:m>
                  <m:oMath xmlns:m="http://schemas.openxmlformats.org/officeDocument/2006/math">
                    <m:r>
                      <a:rPr lang="en-US" sz="2400"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𝟑</m:t>
                    </m:r>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𝟐</m:t>
                    </m:r>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𝟓</m:t>
                    </m:r>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tabLst>
                    <a:tab pos="2952750" algn="l"/>
                  </a:tabLst>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4" name="Picture 3">
            <a:extLst>
              <a:ext uri="{FF2B5EF4-FFF2-40B4-BE49-F238E27FC236}">
                <a16:creationId xmlns:a16="http://schemas.microsoft.com/office/drawing/2014/main" id="{A2D80325-869B-42FB-BE09-48F83CF8E6CF}"/>
              </a:ext>
            </a:extLst>
          </p:cNvPr>
          <p:cNvPicPr>
            <a:picLocks noChangeAspect="1"/>
          </p:cNvPicPr>
          <p:nvPr/>
        </p:nvPicPr>
        <p:blipFill>
          <a:blip r:embed="rId4"/>
          <a:stretch>
            <a:fillRect/>
          </a:stretch>
        </p:blipFill>
        <p:spPr>
          <a:xfrm>
            <a:off x="1846852" y="2129751"/>
            <a:ext cx="5450296" cy="883997"/>
          </a:xfrm>
          <a:prstGeom prst="rect">
            <a:avLst/>
          </a:prstGeom>
        </p:spPr>
      </p:pic>
    </p:spTree>
    <p:extLst>
      <p:ext uri="{BB962C8B-B14F-4D97-AF65-F5344CB8AC3E}">
        <p14:creationId xmlns:p14="http://schemas.microsoft.com/office/powerpoint/2010/main" val="2136482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Sample Problem 1: </a:t>
            </a:r>
            <a:r>
              <a:rPr lang="en-US" sz="2400" dirty="0">
                <a:effectLst/>
                <a:latin typeface="Calibri" panose="020F0502020204030204" pitchFamily="34" charset="0"/>
                <a:ea typeface="Calibri" panose="020F0502020204030204" pitchFamily="34" charset="0"/>
                <a:cs typeface="Times New Roman" panose="02020603050405020304" pitchFamily="18" charset="0"/>
              </a:rPr>
              <a:t>Perform the indicated operation using the number line.</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tabLst>
                <a:tab pos="2952750" algn="l"/>
              </a:tabLst>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pSp>
        <p:nvGrpSpPr>
          <p:cNvPr id="10" name="Group 9">
            <a:extLst>
              <a:ext uri="{FF2B5EF4-FFF2-40B4-BE49-F238E27FC236}">
                <a16:creationId xmlns:a16="http://schemas.microsoft.com/office/drawing/2014/main" id="{6149B002-3E34-48F9-AC87-DF9C71B9C853}"/>
              </a:ext>
            </a:extLst>
          </p:cNvPr>
          <p:cNvGrpSpPr/>
          <p:nvPr/>
        </p:nvGrpSpPr>
        <p:grpSpPr>
          <a:xfrm>
            <a:off x="251791" y="1504950"/>
            <a:ext cx="5938456" cy="2008064"/>
            <a:chOff x="251791" y="1504950"/>
            <a:chExt cx="5938456" cy="2008064"/>
          </a:xfrm>
        </p:grpSpPr>
        <p:pic>
          <p:nvPicPr>
            <p:cNvPr id="6" name="Picture 5">
              <a:extLst>
                <a:ext uri="{FF2B5EF4-FFF2-40B4-BE49-F238E27FC236}">
                  <a16:creationId xmlns:a16="http://schemas.microsoft.com/office/drawing/2014/main" id="{0241DFA2-257E-4E98-A976-B8CD4B653563}"/>
                </a:ext>
              </a:extLst>
            </p:cNvPr>
            <p:cNvPicPr>
              <a:picLocks noChangeAspect="1"/>
            </p:cNvPicPr>
            <p:nvPr/>
          </p:nvPicPr>
          <p:blipFill>
            <a:blip r:embed="rId3"/>
            <a:stretch>
              <a:fillRect/>
            </a:stretch>
          </p:blipFill>
          <p:spPr>
            <a:xfrm>
              <a:off x="251791" y="1504950"/>
              <a:ext cx="2110409" cy="2008064"/>
            </a:xfrm>
            <a:prstGeom prst="rect">
              <a:avLst/>
            </a:prstGeom>
          </p:spPr>
        </p:pic>
        <p:pic>
          <p:nvPicPr>
            <p:cNvPr id="9" name="Picture 8">
              <a:extLst>
                <a:ext uri="{FF2B5EF4-FFF2-40B4-BE49-F238E27FC236}">
                  <a16:creationId xmlns:a16="http://schemas.microsoft.com/office/drawing/2014/main" id="{7A499F0E-14C9-4AF7-BBCF-6C9F2AB70FC3}"/>
                </a:ext>
              </a:extLst>
            </p:cNvPr>
            <p:cNvPicPr>
              <a:picLocks noChangeAspect="1"/>
            </p:cNvPicPr>
            <p:nvPr/>
          </p:nvPicPr>
          <p:blipFill>
            <a:blip r:embed="rId4"/>
            <a:stretch>
              <a:fillRect/>
            </a:stretch>
          </p:blipFill>
          <p:spPr>
            <a:xfrm>
              <a:off x="4343400" y="1504950"/>
              <a:ext cx="1846847" cy="1905000"/>
            </a:xfrm>
            <a:prstGeom prst="rect">
              <a:avLst/>
            </a:prstGeom>
          </p:spPr>
        </p:pic>
      </p:grpSp>
    </p:spTree>
    <p:extLst>
      <p:ext uri="{BB962C8B-B14F-4D97-AF65-F5344CB8AC3E}">
        <p14:creationId xmlns:p14="http://schemas.microsoft.com/office/powerpoint/2010/main" val="2676776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sp>
        <p:nvSpPr>
          <p:cNvPr id="3" name="Content Placeholder 2"/>
          <p:cNvSpPr>
            <a:spLocks noGrp="1"/>
          </p:cNvSpPr>
          <p:nvPr>
            <p:ph idx="1"/>
          </p:nvPr>
        </p:nvSpPr>
        <p:spPr>
          <a:xfrm>
            <a:off x="228600" y="438150"/>
            <a:ext cx="8686800" cy="4419600"/>
          </a:xfrm>
        </p:spPr>
        <p:txBody>
          <a:bodyPr>
            <a:normAutofit/>
          </a:bodyPr>
          <a:lstStyle/>
          <a:p>
            <a:pPr marL="0" indent="0" algn="ctr">
              <a:buNone/>
            </a:pPr>
            <a:r>
              <a:rPr lang="en-US" sz="2400" b="1" dirty="0">
                <a:solidFill>
                  <a:srgbClr val="0070C0"/>
                </a:solidFill>
              </a:rPr>
              <a:t>Students will be able to:</a:t>
            </a:r>
          </a:p>
          <a:p>
            <a:pPr marL="0" indent="0" algn="ctr">
              <a:buNone/>
            </a:pPr>
            <a:endParaRPr lang="en-US" sz="2400" b="1" dirty="0">
              <a:solidFill>
                <a:srgbClr val="0070C0"/>
              </a:solidFill>
            </a:endParaRPr>
          </a:p>
          <a:p>
            <a:pPr lvl="0">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Add and subtract integers using the number line.</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Perform operations on integers by applying the appropriate rules.</a:t>
            </a:r>
            <a:endParaRPr lang="en-US" sz="2400" dirty="0"/>
          </a:p>
        </p:txBody>
      </p:sp>
      <p:pic>
        <p:nvPicPr>
          <p:cNvPr id="4" name="Picture 3">
            <a:extLst>
              <a:ext uri="{FF2B5EF4-FFF2-40B4-BE49-F238E27FC236}">
                <a16:creationId xmlns:a16="http://schemas.microsoft.com/office/drawing/2014/main" id="{EA241C3E-D685-42F6-B60C-0A21671B069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627064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Sample Problem 1: </a:t>
            </a:r>
            <a:r>
              <a:rPr lang="en-US" sz="2400" dirty="0">
                <a:effectLst/>
                <a:latin typeface="Calibri" panose="020F0502020204030204" pitchFamily="34" charset="0"/>
                <a:ea typeface="Calibri" panose="020F0502020204030204" pitchFamily="34" charset="0"/>
                <a:cs typeface="Times New Roman" panose="02020603050405020304" pitchFamily="18" charset="0"/>
              </a:rPr>
              <a:t>Solution</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tabLst>
                <a:tab pos="2952750" algn="l"/>
              </a:tabLst>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pSp>
        <p:nvGrpSpPr>
          <p:cNvPr id="10" name="Group 9">
            <a:extLst>
              <a:ext uri="{FF2B5EF4-FFF2-40B4-BE49-F238E27FC236}">
                <a16:creationId xmlns:a16="http://schemas.microsoft.com/office/drawing/2014/main" id="{6149B002-3E34-48F9-AC87-DF9C71B9C853}"/>
              </a:ext>
            </a:extLst>
          </p:cNvPr>
          <p:cNvGrpSpPr/>
          <p:nvPr/>
        </p:nvGrpSpPr>
        <p:grpSpPr>
          <a:xfrm>
            <a:off x="251791" y="1504950"/>
            <a:ext cx="5938456" cy="2008064"/>
            <a:chOff x="251791" y="1504950"/>
            <a:chExt cx="5938456" cy="2008064"/>
          </a:xfrm>
        </p:grpSpPr>
        <p:pic>
          <p:nvPicPr>
            <p:cNvPr id="6" name="Picture 5">
              <a:extLst>
                <a:ext uri="{FF2B5EF4-FFF2-40B4-BE49-F238E27FC236}">
                  <a16:creationId xmlns:a16="http://schemas.microsoft.com/office/drawing/2014/main" id="{0241DFA2-257E-4E98-A976-B8CD4B653563}"/>
                </a:ext>
              </a:extLst>
            </p:cNvPr>
            <p:cNvPicPr>
              <a:picLocks noChangeAspect="1"/>
            </p:cNvPicPr>
            <p:nvPr/>
          </p:nvPicPr>
          <p:blipFill>
            <a:blip r:embed="rId3"/>
            <a:stretch>
              <a:fillRect/>
            </a:stretch>
          </p:blipFill>
          <p:spPr>
            <a:xfrm>
              <a:off x="251791" y="1504950"/>
              <a:ext cx="2110409" cy="2008064"/>
            </a:xfrm>
            <a:prstGeom prst="rect">
              <a:avLst/>
            </a:prstGeom>
          </p:spPr>
        </p:pic>
        <p:pic>
          <p:nvPicPr>
            <p:cNvPr id="9" name="Picture 8">
              <a:extLst>
                <a:ext uri="{FF2B5EF4-FFF2-40B4-BE49-F238E27FC236}">
                  <a16:creationId xmlns:a16="http://schemas.microsoft.com/office/drawing/2014/main" id="{7A499F0E-14C9-4AF7-BBCF-6C9F2AB70FC3}"/>
                </a:ext>
              </a:extLst>
            </p:cNvPr>
            <p:cNvPicPr>
              <a:picLocks noChangeAspect="1"/>
            </p:cNvPicPr>
            <p:nvPr/>
          </p:nvPicPr>
          <p:blipFill>
            <a:blip r:embed="rId4"/>
            <a:stretch>
              <a:fillRect/>
            </a:stretch>
          </p:blipFill>
          <p:spPr>
            <a:xfrm>
              <a:off x="4343400" y="1504950"/>
              <a:ext cx="1846847" cy="1905000"/>
            </a:xfrm>
            <a:prstGeom prst="rect">
              <a:avLst/>
            </a:prstGeom>
          </p:spPr>
        </p:pic>
      </p:grpSp>
      <p:pic>
        <p:nvPicPr>
          <p:cNvPr id="5" name="Picture 4">
            <a:extLst>
              <a:ext uri="{FF2B5EF4-FFF2-40B4-BE49-F238E27FC236}">
                <a16:creationId xmlns:a16="http://schemas.microsoft.com/office/drawing/2014/main" id="{625482DF-7297-48C7-A1D6-0172E7EAFA8C}"/>
              </a:ext>
            </a:extLst>
          </p:cNvPr>
          <p:cNvPicPr>
            <a:picLocks noChangeAspect="1"/>
          </p:cNvPicPr>
          <p:nvPr/>
        </p:nvPicPr>
        <p:blipFill>
          <a:blip r:embed="rId5"/>
          <a:stretch>
            <a:fillRect/>
          </a:stretch>
        </p:blipFill>
        <p:spPr>
          <a:xfrm>
            <a:off x="304800" y="2027506"/>
            <a:ext cx="4114800" cy="962952"/>
          </a:xfrm>
          <a:prstGeom prst="rect">
            <a:avLst/>
          </a:prstGeom>
        </p:spPr>
      </p:pic>
      <p:pic>
        <p:nvPicPr>
          <p:cNvPr id="11" name="Picture 10">
            <a:extLst>
              <a:ext uri="{FF2B5EF4-FFF2-40B4-BE49-F238E27FC236}">
                <a16:creationId xmlns:a16="http://schemas.microsoft.com/office/drawing/2014/main" id="{FA6CAD7F-DC47-46BB-B5BB-4CDC6D563501}"/>
              </a:ext>
            </a:extLst>
          </p:cNvPr>
          <p:cNvPicPr>
            <a:picLocks noChangeAspect="1"/>
          </p:cNvPicPr>
          <p:nvPr/>
        </p:nvPicPr>
        <p:blipFill>
          <a:blip r:embed="rId6"/>
          <a:stretch>
            <a:fillRect/>
          </a:stretch>
        </p:blipFill>
        <p:spPr>
          <a:xfrm>
            <a:off x="4572000" y="2094595"/>
            <a:ext cx="3907971" cy="770276"/>
          </a:xfrm>
          <a:prstGeom prst="rect">
            <a:avLst/>
          </a:prstGeom>
        </p:spPr>
      </p:pic>
      <p:pic>
        <p:nvPicPr>
          <p:cNvPr id="13" name="Picture 12">
            <a:extLst>
              <a:ext uri="{FF2B5EF4-FFF2-40B4-BE49-F238E27FC236}">
                <a16:creationId xmlns:a16="http://schemas.microsoft.com/office/drawing/2014/main" id="{5BBEAB96-7453-4FFC-B4F8-F96BDA34F7EB}"/>
              </a:ext>
            </a:extLst>
          </p:cNvPr>
          <p:cNvPicPr>
            <a:picLocks noChangeAspect="1"/>
          </p:cNvPicPr>
          <p:nvPr/>
        </p:nvPicPr>
        <p:blipFill>
          <a:blip r:embed="rId7"/>
          <a:stretch>
            <a:fillRect/>
          </a:stretch>
        </p:blipFill>
        <p:spPr>
          <a:xfrm>
            <a:off x="228600" y="3604454"/>
            <a:ext cx="4114800" cy="679731"/>
          </a:xfrm>
          <a:prstGeom prst="rect">
            <a:avLst/>
          </a:prstGeom>
        </p:spPr>
      </p:pic>
      <p:pic>
        <p:nvPicPr>
          <p:cNvPr id="14" name="Picture 13">
            <a:extLst>
              <a:ext uri="{FF2B5EF4-FFF2-40B4-BE49-F238E27FC236}">
                <a16:creationId xmlns:a16="http://schemas.microsoft.com/office/drawing/2014/main" id="{4AF967F3-5F28-4F9D-BB51-2DD73D9B5148}"/>
              </a:ext>
            </a:extLst>
          </p:cNvPr>
          <p:cNvPicPr>
            <a:picLocks noChangeAspect="1"/>
          </p:cNvPicPr>
          <p:nvPr/>
        </p:nvPicPr>
        <p:blipFill>
          <a:blip r:embed="rId8"/>
          <a:stretch>
            <a:fillRect/>
          </a:stretch>
        </p:blipFill>
        <p:spPr>
          <a:xfrm>
            <a:off x="4704911" y="3513014"/>
            <a:ext cx="3775060" cy="846528"/>
          </a:xfrm>
          <a:prstGeom prst="rect">
            <a:avLst/>
          </a:prstGeom>
        </p:spPr>
      </p:pic>
    </p:spTree>
    <p:extLst>
      <p:ext uri="{BB962C8B-B14F-4D97-AF65-F5344CB8AC3E}">
        <p14:creationId xmlns:p14="http://schemas.microsoft.com/office/powerpoint/2010/main" val="930078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rPr>
              <a:t>ADDING INTEGERS NUMERICALLY</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Creating number lines to perform operations on integers can be a tedious task; but it is a nice way to visually show what happens to integers when they are added or subtracted. </a:t>
            </a: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To perform operations easier and simpler, we can also do this numerically, using a few sets of rules.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tabLst>
                <a:tab pos="2952750" algn="l"/>
              </a:tabLst>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2969781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ADDING SAME SIGNED INTEGERS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RULE: </a:t>
            </a: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Simply add the given numbers and then copy the sign of the addends.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Getting the sum of integers having the same signs is like doing a simple addition. Just add the numbers and copy the sign of the addends.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tabLst>
                <a:tab pos="2952750" algn="l"/>
              </a:tabLst>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2346660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ADDING SAME SIGNED INTEGERS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tabLst>
                <a:tab pos="2952750" algn="l"/>
              </a:tabLst>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37B0EB2B-EBC7-4CEC-9690-AAFD257C3AE2}"/>
              </a:ext>
            </a:extLst>
          </p:cNvPr>
          <p:cNvPicPr>
            <a:picLocks noChangeAspect="1"/>
          </p:cNvPicPr>
          <p:nvPr/>
        </p:nvPicPr>
        <p:blipFill>
          <a:blip r:embed="rId3"/>
          <a:stretch>
            <a:fillRect/>
          </a:stretch>
        </p:blipFill>
        <p:spPr>
          <a:xfrm>
            <a:off x="0" y="1047750"/>
            <a:ext cx="9144000" cy="3124200"/>
          </a:xfrm>
          <a:prstGeom prst="rect">
            <a:avLst/>
          </a:prstGeom>
        </p:spPr>
      </p:pic>
    </p:spTree>
    <p:extLst>
      <p:ext uri="{BB962C8B-B14F-4D97-AF65-F5344CB8AC3E}">
        <p14:creationId xmlns:p14="http://schemas.microsoft.com/office/powerpoint/2010/main" val="1706360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8293C35-2D4F-4DBA-A1A2-998FC3E634BC}"/>
              </a:ext>
            </a:extLst>
          </p:cNvPr>
          <p:cNvGrpSpPr/>
          <p:nvPr/>
        </p:nvGrpSpPr>
        <p:grpSpPr>
          <a:xfrm>
            <a:off x="298365" y="1668476"/>
            <a:ext cx="4000918" cy="2569665"/>
            <a:chOff x="298365" y="1668476"/>
            <a:chExt cx="4000918" cy="2569665"/>
          </a:xfrm>
        </p:grpSpPr>
        <p:pic>
          <p:nvPicPr>
            <p:cNvPr id="9" name="Picture 8">
              <a:extLst>
                <a:ext uri="{FF2B5EF4-FFF2-40B4-BE49-F238E27FC236}">
                  <a16:creationId xmlns:a16="http://schemas.microsoft.com/office/drawing/2014/main" id="{63340A33-DF43-4EEB-8B8D-E48B94654DB9}"/>
                </a:ext>
              </a:extLst>
            </p:cNvPr>
            <p:cNvPicPr>
              <a:picLocks noChangeAspect="1"/>
            </p:cNvPicPr>
            <p:nvPr/>
          </p:nvPicPr>
          <p:blipFill>
            <a:blip r:embed="rId2"/>
            <a:stretch>
              <a:fillRect/>
            </a:stretch>
          </p:blipFill>
          <p:spPr>
            <a:xfrm>
              <a:off x="298365" y="1668476"/>
              <a:ext cx="4000918" cy="1893874"/>
            </a:xfrm>
            <a:prstGeom prst="rect">
              <a:avLst/>
            </a:prstGeom>
          </p:spPr>
        </p:pic>
        <p:pic>
          <p:nvPicPr>
            <p:cNvPr id="13" name="Picture 12">
              <a:extLst>
                <a:ext uri="{FF2B5EF4-FFF2-40B4-BE49-F238E27FC236}">
                  <a16:creationId xmlns:a16="http://schemas.microsoft.com/office/drawing/2014/main" id="{31F04553-8612-4B8D-B0E0-579F7570744E}"/>
                </a:ext>
              </a:extLst>
            </p:cNvPr>
            <p:cNvPicPr>
              <a:picLocks noChangeAspect="1"/>
            </p:cNvPicPr>
            <p:nvPr/>
          </p:nvPicPr>
          <p:blipFill>
            <a:blip r:embed="rId3"/>
            <a:stretch>
              <a:fillRect/>
            </a:stretch>
          </p:blipFill>
          <p:spPr>
            <a:xfrm>
              <a:off x="381000" y="3829751"/>
              <a:ext cx="2667000" cy="408390"/>
            </a:xfrm>
            <a:prstGeom prst="rect">
              <a:avLst/>
            </a:prstGeom>
          </p:spPr>
        </p:pic>
      </p:gr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ADDING SAME SIGNED INTEGERS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More Examples: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tabLst>
                <a:tab pos="2952750" algn="l"/>
              </a:tabLst>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11" name="Picture 10">
            <a:extLst>
              <a:ext uri="{FF2B5EF4-FFF2-40B4-BE49-F238E27FC236}">
                <a16:creationId xmlns:a16="http://schemas.microsoft.com/office/drawing/2014/main" id="{B30318C6-E73C-4D07-BC9E-B3CC007C2950}"/>
              </a:ext>
            </a:extLst>
          </p:cNvPr>
          <p:cNvPicPr>
            <a:picLocks noChangeAspect="1"/>
          </p:cNvPicPr>
          <p:nvPr/>
        </p:nvPicPr>
        <p:blipFill>
          <a:blip r:embed="rId5"/>
          <a:stretch>
            <a:fillRect/>
          </a:stretch>
        </p:blipFill>
        <p:spPr>
          <a:xfrm>
            <a:off x="381000" y="2350065"/>
            <a:ext cx="3124200" cy="443370"/>
          </a:xfrm>
          <a:prstGeom prst="rect">
            <a:avLst/>
          </a:prstGeom>
        </p:spPr>
      </p:pic>
    </p:spTree>
    <p:extLst>
      <p:ext uri="{BB962C8B-B14F-4D97-AF65-F5344CB8AC3E}">
        <p14:creationId xmlns:p14="http://schemas.microsoft.com/office/powerpoint/2010/main" val="2738899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ADDING DIFFERENT SIGNED INTEGERS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This</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means that the addends have different signs.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tabLst>
                <a:tab pos="2952750" algn="l"/>
              </a:tabLst>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To get the sum, follow this rule</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RULE: Subtract the absolute value of the smaller number from the absolute value of the larger number and then keep the sign of the number with the larger </a:t>
            </a:r>
            <a:r>
              <a:rPr lang="en-US" sz="24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absolute value</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6" name="Picture 5">
            <a:extLst>
              <a:ext uri="{FF2B5EF4-FFF2-40B4-BE49-F238E27FC236}">
                <a16:creationId xmlns:a16="http://schemas.microsoft.com/office/drawing/2014/main" id="{A6C3F33A-CE04-4BD8-BC27-5928F0C9A61B}"/>
              </a:ext>
            </a:extLst>
          </p:cNvPr>
          <p:cNvPicPr>
            <a:picLocks noChangeAspect="1"/>
          </p:cNvPicPr>
          <p:nvPr/>
        </p:nvPicPr>
        <p:blipFill>
          <a:blip r:embed="rId3"/>
          <a:stretch>
            <a:fillRect/>
          </a:stretch>
        </p:blipFill>
        <p:spPr>
          <a:xfrm>
            <a:off x="2590800" y="1581150"/>
            <a:ext cx="3722914" cy="1254265"/>
          </a:xfrm>
          <a:prstGeom prst="rect">
            <a:avLst/>
          </a:prstGeom>
        </p:spPr>
      </p:pic>
    </p:spTree>
    <p:extLst>
      <p:ext uri="{BB962C8B-B14F-4D97-AF65-F5344CB8AC3E}">
        <p14:creationId xmlns:p14="http://schemas.microsoft.com/office/powerpoint/2010/main" val="2671403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ADDING DIFFERENT SIGNED INTEGERS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RULE: Subtract the absolute value of the smaller number from the absolute value of the larger number and then keep the sign of the number with the larger </a:t>
            </a:r>
            <a:r>
              <a:rPr lang="en-US" sz="2400" b="1" dirty="0">
                <a:solidFill>
                  <a:srgbClr val="1F497D"/>
                </a:solidFill>
                <a:effectLst/>
                <a:latin typeface="Calibri" panose="020F0502020204030204" pitchFamily="34" charset="0"/>
                <a:ea typeface="Calibri" panose="020F0502020204030204" pitchFamily="34" charset="0"/>
                <a:cs typeface="Calibri" panose="020F0502020204030204" pitchFamily="34" charset="0"/>
              </a:rPr>
              <a:t>absolute value</a:t>
            </a:r>
            <a:r>
              <a:rPr lang="en-US" sz="2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0" indent="0" algn="ctr">
              <a:spcAft>
                <a:spcPts val="600"/>
              </a:spcAft>
              <a:buNone/>
            </a:pP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Calibri" panose="020F0502020204030204" pitchFamily="34" charset="0"/>
                <a:cs typeface="Calibri" panose="020F0502020204030204" pitchFamily="34" charset="0"/>
              </a:rPr>
              <a:t>The </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absolute value</a:t>
            </a: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of a number is the distance of the number from zero, without any regard to its direction. So it is safe to say that the absolute value of any integer is always positive (because there is </a:t>
            </a: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 NEGATIVE DISTANCE</a:t>
            </a:r>
            <a:r>
              <a:rPr lang="en-US" sz="2400" dirty="0">
                <a:effectLst/>
                <a:latin typeface="Calibri" panose="020F0502020204030204" pitchFamily="34" charset="0"/>
                <a:ea typeface="Calibri" panose="020F0502020204030204" pitchFamily="34" charset="0"/>
                <a:cs typeface="Calibri" panose="020F0502020204030204" pitchFamily="34" charset="0"/>
              </a:rPr>
              <a:t>).</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2869111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ADDING DIFFERENT SIGNED INTEGERS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Example 1:</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14:m>
                  <m:oMathPara xmlns:m="http://schemas.openxmlformats.org/officeDocument/2006/math">
                    <m:oMathParaPr>
                      <m:jc m:val="centerGroup"/>
                    </m:oMathParaPr>
                    <m:oMath xmlns:m="http://schemas.openxmlformats.org/officeDocument/2006/math">
                      <m:d>
                        <m:dPr>
                          <m:ctrlPr>
                            <a:rPr lang="en-PH"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𝟏𝟏</m:t>
                          </m:r>
                        </m:e>
                      </m:d>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absolute value of </a:t>
                </a:r>
                <a:r>
                  <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-11</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is </a:t>
                </a:r>
                <a:r>
                  <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11</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absolute value of </a:t>
                </a:r>
                <a:r>
                  <a:rPr lang="en-US" sz="32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is </a:t>
                </a:r>
                <a:r>
                  <a:rPr lang="en-US" sz="32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Subtracting the absolute value of smaller integer from the bigger integer.</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14:m>
                  <m:oMathPara xmlns:m="http://schemas.openxmlformats.org/officeDocument/2006/math">
                    <m:oMathParaPr>
                      <m:jc m:val="centerGroup"/>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𝟏𝟏</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effectLst/>
                          <a:latin typeface="Cambria Math" panose="02040503050406030204" pitchFamily="18" charset="0"/>
                          <a:ea typeface="Calibri" panose="020F0502020204030204" pitchFamily="34" charset="0"/>
                          <a:cs typeface="Times New Roman" panose="02020603050405020304" pitchFamily="18" charset="0"/>
                        </a:rPr>
                        <m:t>𝟔</m:t>
                      </m:r>
                    </m:oMath>
                  </m:oMathPara>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a:stretch>
              </a:blipFill>
            </p:spPr>
            <p:txBody>
              <a:bodyPr/>
              <a:lstStyle/>
              <a:p>
                <a:r>
                  <a:rPr lang="en-PH">
                    <a:noFill/>
                  </a:rPr>
                  <a:t> </a:t>
                </a:r>
              </a:p>
            </p:txBody>
          </p:sp>
        </mc:Fallback>
      </mc:AlternateContent>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3228241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ADDING DIFFERENT SIGNED INTEGERS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Example 1:</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14:m>
                  <m:oMathPara xmlns:m="http://schemas.openxmlformats.org/officeDocument/2006/math">
                    <m:oMathParaPr>
                      <m:jc m:val="centerGroup"/>
                    </m:oMathParaPr>
                    <m:oMath xmlns:m="http://schemas.openxmlformats.org/officeDocument/2006/math">
                      <m:d>
                        <m:dPr>
                          <m:ctrlPr>
                            <a:rPr lang="en-PH"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𝟏𝟏</m:t>
                          </m:r>
                        </m:e>
                      </m:d>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Keep the sign of the of the integer with the larger absolute value. The integer with the larger absolute value is 11, and its sign is negative, thus the answer will carry the negative sign.</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d>
                        <m:dPr>
                          <m:ctrlPr>
                            <a:rPr lang="en-PH"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𝟏𝟏</m:t>
                          </m:r>
                        </m:e>
                      </m:d>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effectLst/>
                          <a:latin typeface="Cambria Math" panose="02040503050406030204" pitchFamily="18" charset="0"/>
                          <a:ea typeface="Calibri" panose="020F0502020204030204" pitchFamily="34" charset="0"/>
                          <a:cs typeface="Times New Roman" panose="02020603050405020304" pitchFamily="18" charset="0"/>
                        </a:rPr>
                        <m:t>𝟔</m:t>
                      </m:r>
                    </m:oMath>
                  </m:oMathPara>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Or to make it even simpler, think of these integers as “</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money you have</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or “</a:t>
                </a: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money you owe</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r="-1053"/>
                </a:stretch>
              </a:blipFill>
            </p:spPr>
            <p:txBody>
              <a:bodyPr/>
              <a:lstStyle/>
              <a:p>
                <a:r>
                  <a:rPr lang="en-PH">
                    <a:noFill/>
                  </a:rPr>
                  <a:t> </a:t>
                </a:r>
              </a:p>
            </p:txBody>
          </p:sp>
        </mc:Fallback>
      </mc:AlternateContent>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4226028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ADDING DIFFERENT SIGNED INTEGERS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Example 1:</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b="1" dirty="0">
                    <a:highlight>
                      <a:srgbClr val="00FF00"/>
                    </a:highlight>
                    <a:latin typeface="Calibri" panose="020F0502020204030204" pitchFamily="34" charset="0"/>
                    <a:ea typeface="Times New Roman" panose="02020603050405020304" pitchFamily="18" charset="0"/>
                    <a:cs typeface="Times New Roman" panose="02020603050405020304" pitchFamily="18" charset="0"/>
                  </a:rPr>
                  <a:t>Positive integers</a:t>
                </a:r>
                <a:r>
                  <a:rPr lang="en-US" sz="2400" b="1" dirty="0">
                    <a:latin typeface="Calibri" panose="020F0502020204030204" pitchFamily="34" charset="0"/>
                    <a:ea typeface="Times New Roman" panose="02020603050405020304" pitchFamily="18" charset="0"/>
                    <a:cs typeface="Times New Roman" panose="02020603050405020304" pitchFamily="18" charset="0"/>
                  </a:rPr>
                  <a:t> represent “</a:t>
                </a:r>
                <a:r>
                  <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the money you have</a:t>
                </a:r>
                <a:r>
                  <a:rPr lang="en-US" sz="2400" b="1" dirty="0">
                    <a:latin typeface="Calibri" panose="020F0502020204030204" pitchFamily="34" charset="0"/>
                    <a:ea typeface="Times New Roman" panose="02020603050405020304" pitchFamily="18" charset="0"/>
                    <a:cs typeface="Times New Roman" panose="02020603050405020304" pitchFamily="18" charset="0"/>
                  </a:rPr>
                  <a:t>”.</a:t>
                </a:r>
                <a:endParaRPr lang="en-PH" sz="2400" dirty="0">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b="1" dirty="0">
                    <a:highlight>
                      <a:srgbClr val="FF00FF"/>
                    </a:highlight>
                    <a:latin typeface="Calibri" panose="020F0502020204030204" pitchFamily="34" charset="0"/>
                    <a:ea typeface="Times New Roman" panose="02020603050405020304" pitchFamily="18" charset="0"/>
                    <a:cs typeface="Times New Roman" panose="02020603050405020304" pitchFamily="18" charset="0"/>
                  </a:rPr>
                  <a:t>Negative integers</a:t>
                </a:r>
                <a:r>
                  <a:rPr lang="en-US" sz="2400" b="1" dirty="0">
                    <a:latin typeface="Calibri" panose="020F0502020204030204" pitchFamily="34" charset="0"/>
                    <a:ea typeface="Times New Roman" panose="02020603050405020304" pitchFamily="18" charset="0"/>
                    <a:cs typeface="Times New Roman" panose="02020603050405020304" pitchFamily="18" charset="0"/>
                  </a:rPr>
                  <a:t> represent “</a:t>
                </a:r>
                <a:r>
                  <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the money you owe</a:t>
                </a:r>
                <a:r>
                  <a:rPr lang="en-US" sz="2400" b="1" dirty="0">
                    <a:latin typeface="Calibri" panose="020F0502020204030204" pitchFamily="34" charset="0"/>
                    <a:ea typeface="Times New Roman" panose="02020603050405020304" pitchFamily="18" charset="0"/>
                    <a:cs typeface="Times New Roman" panose="02020603050405020304" pitchFamily="18" charset="0"/>
                  </a:rPr>
                  <a:t>”.</a:t>
                </a:r>
                <a:endParaRPr lang="en-PH"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latin typeface="Calibri" panose="020F0502020204030204" pitchFamily="34" charset="0"/>
                    <a:ea typeface="Times New Roman" panose="02020603050405020304" pitchFamily="18" charset="0"/>
                    <a:cs typeface="Times New Roman" panose="02020603050405020304" pitchFamily="18" charset="0"/>
                  </a:rPr>
                  <a:t> </a:t>
                </a:r>
                <a:endParaRPr lang="en-PH"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14:m>
                  <m:oMathPara xmlns:m="http://schemas.openxmlformats.org/officeDocument/2006/math">
                    <m:oMathParaPr>
                      <m:jc m:val="centerGroup"/>
                    </m:oMathParaPr>
                    <m:oMath xmlns:m="http://schemas.openxmlformats.org/officeDocument/2006/math">
                      <m:d>
                        <m:dPr>
                          <m:ctrlPr>
                            <a:rPr lang="en-PH"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𝟏𝟏</m:t>
                          </m:r>
                        </m:e>
                      </m:d>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𝟓</m:t>
                      </m:r>
                      <m:r>
                        <a:rPr lang="en-US" sz="2400" b="1" i="1">
                          <a:latin typeface="Cambria Math" panose="02040503050406030204" pitchFamily="18" charset="0"/>
                          <a:ea typeface="Calibri" panose="020F0502020204030204" pitchFamily="34" charset="0"/>
                          <a:cs typeface="Times New Roman" panose="02020603050405020304" pitchFamily="18" charset="0"/>
                        </a:rPr>
                        <m:t>=−</m:t>
                      </m:r>
                      <m:r>
                        <a:rPr lang="en-US" sz="2400" b="1" i="1">
                          <a:latin typeface="Cambria Math" panose="02040503050406030204" pitchFamily="18" charset="0"/>
                          <a:ea typeface="Calibri" panose="020F0502020204030204" pitchFamily="34" charset="0"/>
                          <a:cs typeface="Times New Roman" panose="02020603050405020304" pitchFamily="18" charset="0"/>
                        </a:rPr>
                        <m:t>𝟔</m:t>
                      </m:r>
                    </m:oMath>
                  </m:oMathPara>
                </a14:m>
                <a:endParaRPr lang="en-PH" sz="2400" dirty="0">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PH" sz="2400" dirty="0">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You owe somebody </a:t>
                </a: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11 </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and you have </a:t>
                </a:r>
                <a:r>
                  <a:rPr lang="en-US" sz="24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5</a:t>
                </a:r>
                <a:r>
                  <a:rPr lang="en-US"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therefore you still owe somebody 6.</a:t>
                </a:r>
                <a:endParaRPr lang="en-PH"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b="-3511"/>
                </a:stretch>
              </a:blipFill>
            </p:spPr>
            <p:txBody>
              <a:bodyPr/>
              <a:lstStyle/>
              <a:p>
                <a:r>
                  <a:rPr lang="en-PH">
                    <a:noFill/>
                  </a:rPr>
                  <a:t> </a:t>
                </a:r>
              </a:p>
            </p:txBody>
          </p:sp>
        </mc:Fallback>
      </mc:AlternateContent>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345688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sp>
        <p:nvSpPr>
          <p:cNvPr id="3" name="Content Placeholder 2"/>
          <p:cNvSpPr>
            <a:spLocks noGrp="1"/>
          </p:cNvSpPr>
          <p:nvPr>
            <p:ph idx="1"/>
          </p:nvPr>
        </p:nvSpPr>
        <p:spPr>
          <a:xfrm>
            <a:off x="228600" y="326831"/>
            <a:ext cx="8686800" cy="4434840"/>
          </a:xfrm>
        </p:spPr>
        <p:txBody>
          <a:bodyPr>
            <a:normAutofit/>
          </a:bodyPr>
          <a:lstStyle/>
          <a:p>
            <a:pPr marL="0" indent="0" algn="ctr">
              <a:buNone/>
            </a:pPr>
            <a:r>
              <a:rPr lang="en-US" sz="2400" b="1" dirty="0">
                <a:solidFill>
                  <a:srgbClr val="0070C0"/>
                </a:solidFill>
              </a:rPr>
              <a:t>Key Vocabulary:</a:t>
            </a:r>
          </a:p>
          <a:p>
            <a:pPr marL="0" indent="0" algn="ctr">
              <a:buNone/>
            </a:pPr>
            <a:endParaRPr lang="en-US" sz="2000" dirty="0"/>
          </a:p>
          <a:p>
            <a:pPr marL="0" indent="0">
              <a:buNone/>
            </a:pPr>
            <a:r>
              <a:rPr lang="en-US" sz="2400" dirty="0"/>
              <a:t>			</a:t>
            </a:r>
          </a:p>
        </p:txBody>
      </p:sp>
      <p:pic>
        <p:nvPicPr>
          <p:cNvPr id="4" name="Picture 3">
            <a:extLst>
              <a:ext uri="{FF2B5EF4-FFF2-40B4-BE49-F238E27FC236}">
                <a16:creationId xmlns:a16="http://schemas.microsoft.com/office/drawing/2014/main" id="{037DC8EE-D6BC-4ED3-816C-BEB7EC978D7E}"/>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aphicFrame>
        <p:nvGraphicFramePr>
          <p:cNvPr id="5" name="Table 5">
            <a:extLst>
              <a:ext uri="{FF2B5EF4-FFF2-40B4-BE49-F238E27FC236}">
                <a16:creationId xmlns:a16="http://schemas.microsoft.com/office/drawing/2014/main" id="{59012D05-8A96-432D-BCBD-A7DA6A6D5BFE}"/>
              </a:ext>
            </a:extLst>
          </p:cNvPr>
          <p:cNvGraphicFramePr>
            <a:graphicFrameLocks noGrp="1"/>
          </p:cNvGraphicFramePr>
          <p:nvPr>
            <p:extLst>
              <p:ext uri="{D42A27DB-BD31-4B8C-83A1-F6EECF244321}">
                <p14:modId xmlns:p14="http://schemas.microsoft.com/office/powerpoint/2010/main" val="2777528146"/>
              </p:ext>
            </p:extLst>
          </p:nvPr>
        </p:nvGraphicFramePr>
        <p:xfrm>
          <a:off x="3276600" y="987231"/>
          <a:ext cx="5025199" cy="3840480"/>
        </p:xfrm>
        <a:graphic>
          <a:graphicData uri="http://schemas.openxmlformats.org/drawingml/2006/table">
            <a:tbl>
              <a:tblPr firstRow="1" bandRow="1">
                <a:tableStyleId>{5C22544A-7EE6-4342-B048-85BDC9FD1C3A}</a:tableStyleId>
              </a:tblPr>
              <a:tblGrid>
                <a:gridCol w="2472499">
                  <a:extLst>
                    <a:ext uri="{9D8B030D-6E8A-4147-A177-3AD203B41FA5}">
                      <a16:colId xmlns:a16="http://schemas.microsoft.com/office/drawing/2014/main" val="3455239524"/>
                    </a:ext>
                  </a:extLst>
                </a:gridCol>
                <a:gridCol w="2552700">
                  <a:extLst>
                    <a:ext uri="{9D8B030D-6E8A-4147-A177-3AD203B41FA5}">
                      <a16:colId xmlns:a16="http://schemas.microsoft.com/office/drawing/2014/main" val="276288569"/>
                    </a:ext>
                  </a:extLst>
                </a:gridCol>
              </a:tblGrid>
              <a:tr h="370840">
                <a:tc>
                  <a:txBody>
                    <a:bodyPr/>
                    <a:lstStyle/>
                    <a:p>
                      <a:pPr algn="ctr"/>
                      <a:r>
                        <a:rPr lang="en-PH" sz="2400" b="0" dirty="0">
                          <a:solidFill>
                            <a:schemeClr val="tx1"/>
                          </a:solidFill>
                        </a:rPr>
                        <a:t>Integers</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PH" sz="2400" b="0" dirty="0">
                        <a:solidFill>
                          <a:schemeClr val="tx1"/>
                        </a:solidFill>
                      </a:endParaRPr>
                    </a:p>
                  </a:txBody>
                  <a:tcPr>
                    <a:noFill/>
                  </a:tcPr>
                </a:tc>
                <a:extLst>
                  <a:ext uri="{0D108BD9-81ED-4DB2-BD59-A6C34878D82A}">
                    <a16:rowId xmlns:a16="http://schemas.microsoft.com/office/drawing/2014/main" val="2441551486"/>
                  </a:ext>
                </a:extLst>
              </a:tr>
              <a:tr h="370840">
                <a:tc>
                  <a:txBody>
                    <a:bodyPr/>
                    <a:lstStyle/>
                    <a:p>
                      <a:pPr algn="ctr"/>
                      <a:r>
                        <a:rPr lang="en-PH" sz="2400" b="0" dirty="0"/>
                        <a:t>Number Line</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PH" sz="2400" b="0" dirty="0">
                        <a:solidFill>
                          <a:schemeClr val="tx1"/>
                        </a:solidFill>
                      </a:endParaRPr>
                    </a:p>
                  </a:txBody>
                  <a:tcPr>
                    <a:noFill/>
                  </a:tcPr>
                </a:tc>
                <a:extLst>
                  <a:ext uri="{0D108BD9-81ED-4DB2-BD59-A6C34878D82A}">
                    <a16:rowId xmlns:a16="http://schemas.microsoft.com/office/drawing/2014/main" val="119166740"/>
                  </a:ext>
                </a:extLst>
              </a:tr>
              <a:tr h="370840">
                <a:tc>
                  <a:txBody>
                    <a:bodyPr/>
                    <a:lstStyle/>
                    <a:p>
                      <a:pPr algn="ctr"/>
                      <a:r>
                        <a:rPr lang="en-PH" sz="2400" b="0" dirty="0"/>
                        <a:t>Positive Integers</a:t>
                      </a:r>
                    </a:p>
                  </a:txBody>
                  <a:tcPr>
                    <a:noFill/>
                  </a:tcPr>
                </a:tc>
                <a:tc>
                  <a:txBody>
                    <a:bodyPr/>
                    <a:lstStyle/>
                    <a:p>
                      <a:pPr algn="ctr"/>
                      <a:endParaRPr lang="en-PH" sz="2400" b="0" dirty="0"/>
                    </a:p>
                  </a:txBody>
                  <a:tcPr>
                    <a:noFill/>
                  </a:tcPr>
                </a:tc>
                <a:extLst>
                  <a:ext uri="{0D108BD9-81ED-4DB2-BD59-A6C34878D82A}">
                    <a16:rowId xmlns:a16="http://schemas.microsoft.com/office/drawing/2014/main" val="915313495"/>
                  </a:ext>
                </a:extLst>
              </a:tr>
              <a:tr h="370840">
                <a:tc>
                  <a:txBody>
                    <a:bodyPr/>
                    <a:lstStyle/>
                    <a:p>
                      <a:pPr algn="ctr"/>
                      <a:r>
                        <a:rPr lang="en-PH" sz="2400" b="0" dirty="0"/>
                        <a:t>Negative Integer</a:t>
                      </a:r>
                    </a:p>
                  </a:txBody>
                  <a:tcPr>
                    <a:noFill/>
                  </a:tcPr>
                </a:tc>
                <a:tc>
                  <a:txBody>
                    <a:bodyPr/>
                    <a:lstStyle/>
                    <a:p>
                      <a:pPr algn="ctr"/>
                      <a:endParaRPr lang="en-PH" sz="2400" b="0" dirty="0"/>
                    </a:p>
                  </a:txBody>
                  <a:tcPr>
                    <a:noFill/>
                  </a:tcPr>
                </a:tc>
                <a:extLst>
                  <a:ext uri="{0D108BD9-81ED-4DB2-BD59-A6C34878D82A}">
                    <a16:rowId xmlns:a16="http://schemas.microsoft.com/office/drawing/2014/main" val="2209461918"/>
                  </a:ext>
                </a:extLst>
              </a:tr>
              <a:tr h="370840">
                <a:tc>
                  <a:txBody>
                    <a:bodyPr/>
                    <a:lstStyle/>
                    <a:p>
                      <a:pPr algn="ctr"/>
                      <a:r>
                        <a:rPr lang="en-PH" sz="2400" b="0" dirty="0"/>
                        <a:t>Addition</a:t>
                      </a:r>
                    </a:p>
                  </a:txBody>
                  <a:tcPr>
                    <a:noFill/>
                  </a:tcPr>
                </a:tc>
                <a:tc>
                  <a:txBody>
                    <a:bodyPr/>
                    <a:lstStyle/>
                    <a:p>
                      <a:pPr algn="ctr"/>
                      <a:endParaRPr lang="en-PH" sz="2400" b="0" dirty="0"/>
                    </a:p>
                  </a:txBody>
                  <a:tcPr>
                    <a:noFill/>
                  </a:tcPr>
                </a:tc>
                <a:extLst>
                  <a:ext uri="{0D108BD9-81ED-4DB2-BD59-A6C34878D82A}">
                    <a16:rowId xmlns:a16="http://schemas.microsoft.com/office/drawing/2014/main" val="2345244665"/>
                  </a:ext>
                </a:extLst>
              </a:tr>
              <a:tr h="370840">
                <a:tc>
                  <a:txBody>
                    <a:bodyPr/>
                    <a:lstStyle/>
                    <a:p>
                      <a:pPr algn="ctr"/>
                      <a:r>
                        <a:rPr lang="en-PH" sz="2400" b="0" dirty="0"/>
                        <a:t>Subtraction</a:t>
                      </a:r>
                    </a:p>
                  </a:txBody>
                  <a:tcPr>
                    <a:noFill/>
                  </a:tcPr>
                </a:tc>
                <a:tc>
                  <a:txBody>
                    <a:bodyPr/>
                    <a:lstStyle/>
                    <a:p>
                      <a:pPr algn="ctr"/>
                      <a:endParaRPr lang="en-PH" sz="2400" b="0" dirty="0"/>
                    </a:p>
                  </a:txBody>
                  <a:tcPr>
                    <a:noFill/>
                  </a:tcPr>
                </a:tc>
                <a:extLst>
                  <a:ext uri="{0D108BD9-81ED-4DB2-BD59-A6C34878D82A}">
                    <a16:rowId xmlns:a16="http://schemas.microsoft.com/office/drawing/2014/main" val="330789210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b="0" dirty="0"/>
                        <a:t>Multiplication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PH" sz="2400" b="0" dirty="0"/>
                        <a:t>Division</a:t>
                      </a:r>
                    </a:p>
                    <a:p>
                      <a:endParaRPr lang="en-PH" dirty="0"/>
                    </a:p>
                  </a:txBody>
                  <a:tcPr>
                    <a:noFill/>
                  </a:tcPr>
                </a:tc>
                <a:tc>
                  <a:txBody>
                    <a:bodyPr/>
                    <a:lstStyle/>
                    <a:p>
                      <a:endParaRPr lang="en-PH" dirty="0"/>
                    </a:p>
                  </a:txBody>
                  <a:tcPr>
                    <a:noFill/>
                  </a:tcPr>
                </a:tc>
                <a:extLst>
                  <a:ext uri="{0D108BD9-81ED-4DB2-BD59-A6C34878D82A}">
                    <a16:rowId xmlns:a16="http://schemas.microsoft.com/office/drawing/2014/main" val="2517521092"/>
                  </a:ext>
                </a:extLst>
              </a:tr>
            </a:tbl>
          </a:graphicData>
        </a:graphic>
      </p:graphicFrame>
    </p:spTree>
    <p:extLst>
      <p:ext uri="{BB962C8B-B14F-4D97-AF65-F5344CB8AC3E}">
        <p14:creationId xmlns:p14="http://schemas.microsoft.com/office/powerpoint/2010/main" val="1741305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ADDING DIFFERENT SIGNED INTEGERS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Example 2: </a:t>
                </a:r>
                <a:r>
                  <a:rPr lang="en-US" sz="2400" dirty="0">
                    <a:effectLst/>
                    <a:latin typeface="Calibri" panose="020F0502020204030204" pitchFamily="34" charset="0"/>
                    <a:ea typeface="Calibri" panose="020F0502020204030204" pitchFamily="34" charset="0"/>
                    <a:cs typeface="Calibri" panose="020F0502020204030204" pitchFamily="34" charset="0"/>
                  </a:rPr>
                  <a:t>Add </a:t>
                </a:r>
                <a14:m>
                  <m:oMath xmlns:m="http://schemas.openxmlformats.org/officeDocument/2006/math">
                    <m:r>
                      <a:rPr lang="en-US" sz="2400" i="1">
                        <a:effectLst/>
                        <a:latin typeface="Cambria Math" panose="02040503050406030204" pitchFamily="18" charset="0"/>
                        <a:ea typeface="Calibri" panose="020F0502020204030204" pitchFamily="34" charset="0"/>
                        <a:cs typeface="Calibri" panose="020F0502020204030204" pitchFamily="34" charset="0"/>
                      </a:rPr>
                      <m:t>10+(−2)</m:t>
                    </m:r>
                  </m:oMath>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absolute value of </a:t>
                </a:r>
                <a:r>
                  <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10</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is </a:t>
                </a:r>
                <a:r>
                  <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10</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absolute value of </a:t>
                </a:r>
                <a:r>
                  <a:rPr lang="en-US" sz="32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is </a:t>
                </a:r>
                <a:r>
                  <a:rPr lang="en-US" sz="32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32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Subtracting the absolute value of smaller integer from the bigger integer.</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14:m>
                  <m:oMathPara xmlns:m="http://schemas.openxmlformats.org/officeDocument/2006/math">
                    <m:oMathParaPr>
                      <m:jc m:val="centerGroup"/>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𝟏𝟎</m:t>
                      </m:r>
                      <m:r>
                        <a:rPr lang="en-US" sz="2800" i="1">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effectLst/>
                          <a:latin typeface="Cambria Math" panose="02040503050406030204" pitchFamily="18" charset="0"/>
                          <a:ea typeface="Calibri" panose="020F0502020204030204" pitchFamily="34" charset="0"/>
                          <a:cs typeface="Times New Roman" panose="02020603050405020304" pitchFamily="18" charset="0"/>
                        </a:rPr>
                        <m:t>𝟖</m:t>
                      </m:r>
                    </m:oMath>
                  </m:oMathPara>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r="-1053"/>
                </a:stretch>
              </a:blipFill>
            </p:spPr>
            <p:txBody>
              <a:bodyPr/>
              <a:lstStyle/>
              <a:p>
                <a:r>
                  <a:rPr lang="en-PH">
                    <a:noFill/>
                  </a:rPr>
                  <a:t> </a:t>
                </a:r>
              </a:p>
            </p:txBody>
          </p:sp>
        </mc:Fallback>
      </mc:AlternateContent>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3488074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ADDING DIFFERENT SIGNED INTEGERS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Example 2: </a:t>
                </a:r>
                <a:r>
                  <a:rPr lang="en-US" sz="2400" dirty="0">
                    <a:effectLst/>
                    <a:latin typeface="Calibri" panose="020F0502020204030204" pitchFamily="34" charset="0"/>
                    <a:ea typeface="Calibri" panose="020F0502020204030204" pitchFamily="34" charset="0"/>
                    <a:cs typeface="Calibri" panose="020F0502020204030204" pitchFamily="34" charset="0"/>
                  </a:rPr>
                  <a:t>Add </a:t>
                </a:r>
                <a14:m>
                  <m:oMath xmlns:m="http://schemas.openxmlformats.org/officeDocument/2006/math">
                    <m:r>
                      <a:rPr lang="en-US" sz="2400" i="1">
                        <a:effectLst/>
                        <a:latin typeface="Cambria Math" panose="02040503050406030204" pitchFamily="18" charset="0"/>
                        <a:ea typeface="Calibri" panose="020F0502020204030204" pitchFamily="34" charset="0"/>
                        <a:cs typeface="Calibri" panose="020F0502020204030204" pitchFamily="34" charset="0"/>
                      </a:rPr>
                      <m:t>10+(−2)</m:t>
                    </m:r>
                  </m:oMath>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Keep the sign of the of the integer with the larger absolute value. The integer with the larger absolute value is 10, and its sign is positive, thus the answer will carry the positive sign.</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14:m>
                  <m:oMathPara xmlns:m="http://schemas.openxmlformats.org/officeDocument/2006/math">
                    <m:oMathParaPr>
                      <m:jc m:val="centerGroup"/>
                    </m:oMathParaPr>
                    <m:oMath xmlns:m="http://schemas.openxmlformats.org/officeDocument/2006/math">
                      <m:r>
                        <a:rPr lang="en-US" sz="2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𝟏𝟎</m:t>
                      </m:r>
                      <m:r>
                        <a:rPr lang="en-US" sz="2800" b="1" i="1">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n-US" sz="28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b="1" i="1">
                          <a:effectLst/>
                          <a:latin typeface="Cambria Math" panose="02040503050406030204" pitchFamily="18" charset="0"/>
                          <a:ea typeface="Calibri" panose="020F0502020204030204" pitchFamily="34" charset="0"/>
                          <a:cs typeface="Times New Roman" panose="02020603050405020304" pitchFamily="18" charset="0"/>
                        </a:rPr>
                        <m:t>𝟖</m:t>
                      </m:r>
                    </m:oMath>
                  </m:oMathPara>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To make you understand the problem better:</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have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 </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you owe somebody </a:t>
                </a:r>
                <a:r>
                  <a:rPr lang="en-US" sz="2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2</a:t>
                </a: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therefore you still have 8.</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r="-1053"/>
                </a:stretch>
              </a:blipFill>
            </p:spPr>
            <p:txBody>
              <a:bodyPr/>
              <a:lstStyle/>
              <a:p>
                <a:r>
                  <a:rPr lang="en-PH">
                    <a:noFill/>
                  </a:rPr>
                  <a:t> </a:t>
                </a:r>
              </a:p>
            </p:txBody>
          </p:sp>
        </mc:Fallback>
      </mc:AlternateContent>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3930584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ADDING DIFFERENT SIGNED INTEGERS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More Examples:</a:t>
            </a:r>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8B20D240-8935-48B7-9C4C-24ACA3F64A93}"/>
              </a:ext>
            </a:extLst>
          </p:cNvPr>
          <p:cNvPicPr>
            <a:picLocks noChangeAspect="1"/>
          </p:cNvPicPr>
          <p:nvPr/>
        </p:nvPicPr>
        <p:blipFill>
          <a:blip r:embed="rId3"/>
          <a:stretch>
            <a:fillRect/>
          </a:stretch>
        </p:blipFill>
        <p:spPr>
          <a:xfrm>
            <a:off x="228600" y="1428749"/>
            <a:ext cx="4267200" cy="2058075"/>
          </a:xfrm>
          <a:prstGeom prst="rect">
            <a:avLst/>
          </a:prstGeom>
        </p:spPr>
      </p:pic>
      <p:pic>
        <p:nvPicPr>
          <p:cNvPr id="8" name="Picture 7">
            <a:extLst>
              <a:ext uri="{FF2B5EF4-FFF2-40B4-BE49-F238E27FC236}">
                <a16:creationId xmlns:a16="http://schemas.microsoft.com/office/drawing/2014/main" id="{198756F4-3BD8-4193-A691-618F731722B8}"/>
              </a:ext>
            </a:extLst>
          </p:cNvPr>
          <p:cNvPicPr>
            <a:picLocks noChangeAspect="1"/>
          </p:cNvPicPr>
          <p:nvPr/>
        </p:nvPicPr>
        <p:blipFill>
          <a:blip r:embed="rId4"/>
          <a:stretch>
            <a:fillRect/>
          </a:stretch>
        </p:blipFill>
        <p:spPr>
          <a:xfrm>
            <a:off x="304800" y="1923686"/>
            <a:ext cx="2438400" cy="501798"/>
          </a:xfrm>
          <a:prstGeom prst="rect">
            <a:avLst/>
          </a:prstGeom>
        </p:spPr>
      </p:pic>
      <p:pic>
        <p:nvPicPr>
          <p:cNvPr id="10" name="Picture 9">
            <a:extLst>
              <a:ext uri="{FF2B5EF4-FFF2-40B4-BE49-F238E27FC236}">
                <a16:creationId xmlns:a16="http://schemas.microsoft.com/office/drawing/2014/main" id="{1FCD35E8-0EC6-4311-8449-0A94B2610C08}"/>
              </a:ext>
            </a:extLst>
          </p:cNvPr>
          <p:cNvPicPr>
            <a:picLocks noChangeAspect="1"/>
          </p:cNvPicPr>
          <p:nvPr/>
        </p:nvPicPr>
        <p:blipFill>
          <a:blip r:embed="rId5"/>
          <a:stretch>
            <a:fillRect/>
          </a:stretch>
        </p:blipFill>
        <p:spPr>
          <a:xfrm>
            <a:off x="304800" y="3438386"/>
            <a:ext cx="4594084" cy="906983"/>
          </a:xfrm>
          <a:prstGeom prst="rect">
            <a:avLst/>
          </a:prstGeom>
        </p:spPr>
      </p:pic>
    </p:spTree>
    <p:extLst>
      <p:ext uri="{BB962C8B-B14F-4D97-AF65-F5344CB8AC3E}">
        <p14:creationId xmlns:p14="http://schemas.microsoft.com/office/powerpoint/2010/main" val="13838353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rPr>
              <a:t>Sample Problem 2: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Perform the indicated operation.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8D9C3D7D-64DB-4B35-954C-E65BE40D2986}"/>
              </a:ext>
            </a:extLst>
          </p:cNvPr>
          <p:cNvPicPr>
            <a:picLocks noChangeAspect="1"/>
          </p:cNvPicPr>
          <p:nvPr/>
        </p:nvPicPr>
        <p:blipFill>
          <a:blip r:embed="rId3"/>
          <a:stretch>
            <a:fillRect/>
          </a:stretch>
        </p:blipFill>
        <p:spPr>
          <a:xfrm>
            <a:off x="304800" y="1200150"/>
            <a:ext cx="2590800" cy="2150593"/>
          </a:xfrm>
          <a:prstGeom prst="rect">
            <a:avLst/>
          </a:prstGeom>
        </p:spPr>
      </p:pic>
      <p:pic>
        <p:nvPicPr>
          <p:cNvPr id="8" name="Picture 7">
            <a:extLst>
              <a:ext uri="{FF2B5EF4-FFF2-40B4-BE49-F238E27FC236}">
                <a16:creationId xmlns:a16="http://schemas.microsoft.com/office/drawing/2014/main" id="{F5306D50-3510-4EFB-9EB5-64E30C74114C}"/>
              </a:ext>
            </a:extLst>
          </p:cNvPr>
          <p:cNvPicPr>
            <a:picLocks noChangeAspect="1"/>
          </p:cNvPicPr>
          <p:nvPr/>
        </p:nvPicPr>
        <p:blipFill>
          <a:blip r:embed="rId4"/>
          <a:stretch>
            <a:fillRect/>
          </a:stretch>
        </p:blipFill>
        <p:spPr>
          <a:xfrm>
            <a:off x="4343400" y="1229967"/>
            <a:ext cx="2102650" cy="2126574"/>
          </a:xfrm>
          <a:prstGeom prst="rect">
            <a:avLst/>
          </a:prstGeom>
        </p:spPr>
      </p:pic>
    </p:spTree>
    <p:extLst>
      <p:ext uri="{BB962C8B-B14F-4D97-AF65-F5344CB8AC3E}">
        <p14:creationId xmlns:p14="http://schemas.microsoft.com/office/powerpoint/2010/main" val="2121728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rPr>
              <a:t>Sample Problem 2: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Solution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pSp>
        <p:nvGrpSpPr>
          <p:cNvPr id="11" name="Group 10">
            <a:extLst>
              <a:ext uri="{FF2B5EF4-FFF2-40B4-BE49-F238E27FC236}">
                <a16:creationId xmlns:a16="http://schemas.microsoft.com/office/drawing/2014/main" id="{BA11B2DE-E33C-4938-BA79-1784F0C3C4E4}"/>
              </a:ext>
            </a:extLst>
          </p:cNvPr>
          <p:cNvGrpSpPr/>
          <p:nvPr/>
        </p:nvGrpSpPr>
        <p:grpSpPr>
          <a:xfrm>
            <a:off x="381000" y="1123950"/>
            <a:ext cx="6762458" cy="2253627"/>
            <a:chOff x="381000" y="1123950"/>
            <a:chExt cx="6762458" cy="2253627"/>
          </a:xfrm>
        </p:grpSpPr>
        <p:pic>
          <p:nvPicPr>
            <p:cNvPr id="6" name="Picture 5">
              <a:extLst>
                <a:ext uri="{FF2B5EF4-FFF2-40B4-BE49-F238E27FC236}">
                  <a16:creationId xmlns:a16="http://schemas.microsoft.com/office/drawing/2014/main" id="{854B7728-86C6-4237-9BE8-AAC3EE8666D4}"/>
                </a:ext>
              </a:extLst>
            </p:cNvPr>
            <p:cNvPicPr>
              <a:picLocks noChangeAspect="1"/>
            </p:cNvPicPr>
            <p:nvPr/>
          </p:nvPicPr>
          <p:blipFill>
            <a:blip r:embed="rId3"/>
            <a:stretch>
              <a:fillRect/>
            </a:stretch>
          </p:blipFill>
          <p:spPr>
            <a:xfrm>
              <a:off x="381000" y="1123950"/>
              <a:ext cx="3023092" cy="2209800"/>
            </a:xfrm>
            <a:prstGeom prst="rect">
              <a:avLst/>
            </a:prstGeom>
          </p:spPr>
        </p:pic>
        <p:pic>
          <p:nvPicPr>
            <p:cNvPr id="10" name="Picture 9">
              <a:extLst>
                <a:ext uri="{FF2B5EF4-FFF2-40B4-BE49-F238E27FC236}">
                  <a16:creationId xmlns:a16="http://schemas.microsoft.com/office/drawing/2014/main" id="{128CF0C3-0A90-4EF9-9318-74C6116D29F0}"/>
                </a:ext>
              </a:extLst>
            </p:cNvPr>
            <p:cNvPicPr>
              <a:picLocks noChangeAspect="1"/>
            </p:cNvPicPr>
            <p:nvPr/>
          </p:nvPicPr>
          <p:blipFill>
            <a:blip r:embed="rId4"/>
            <a:stretch>
              <a:fillRect/>
            </a:stretch>
          </p:blipFill>
          <p:spPr>
            <a:xfrm>
              <a:off x="4336362" y="1123950"/>
              <a:ext cx="2807096" cy="2253627"/>
            </a:xfrm>
            <a:prstGeom prst="rect">
              <a:avLst/>
            </a:prstGeom>
          </p:spPr>
        </p:pic>
      </p:grpSp>
    </p:spTree>
    <p:extLst>
      <p:ext uri="{BB962C8B-B14F-4D97-AF65-F5344CB8AC3E}">
        <p14:creationId xmlns:p14="http://schemas.microsoft.com/office/powerpoint/2010/main" val="132622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rPr>
              <a:t>SUBTRACTING INTEGERS NUMERICALLY</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Just like adding integers numerically, subtracting integers also follow specific steps. These include the following:</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1485900" indent="0">
              <a:spcAft>
                <a:spcPts val="600"/>
              </a:spcAft>
              <a:buNone/>
            </a:pPr>
            <a:r>
              <a:rPr lang="en-US" sz="2400" b="1"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Step 1:</a:t>
            </a:r>
            <a:r>
              <a:rPr lang="en-US" sz="2400" dirty="0">
                <a:solidFill>
                  <a:srgbClr val="00206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Copy the first number.</a:t>
            </a:r>
            <a:endParaRPr lang="en-PH"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485900" indent="0">
              <a:spcAft>
                <a:spcPts val="600"/>
              </a:spcAft>
              <a:buNone/>
            </a:pPr>
            <a:r>
              <a:rPr lang="en-US" sz="2400" b="1" dirty="0">
                <a:solidFill>
                  <a:srgbClr val="00206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Step 2:</a:t>
            </a:r>
            <a:r>
              <a:rPr lang="en-US" sz="2400" dirty="0">
                <a:solidFill>
                  <a:srgbClr val="00206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highlight>
                  <a:srgbClr val="00FFFF"/>
                </a:highlight>
                <a:latin typeface="Calibri" panose="020F0502020204030204" pitchFamily="34" charset="0"/>
                <a:ea typeface="Calibri" panose="020F0502020204030204" pitchFamily="34" charset="0"/>
                <a:cs typeface="Calibri" panose="020F0502020204030204" pitchFamily="34" charset="0"/>
              </a:rPr>
              <a:t>Change subtraction into addition.</a:t>
            </a:r>
            <a:endParaRPr lang="en-PH" sz="20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1485900" indent="0">
              <a:spcAft>
                <a:spcPts val="600"/>
              </a:spcAft>
              <a:buNone/>
            </a:pPr>
            <a:r>
              <a:rPr lang="en-US" sz="2400" b="1" dirty="0">
                <a:solidFill>
                  <a:srgbClr val="002060"/>
                </a:solidFill>
                <a:effectLst/>
                <a:highlight>
                  <a:srgbClr val="FF00FF"/>
                </a:highlight>
                <a:latin typeface="Calibri" panose="020F0502020204030204" pitchFamily="34" charset="0"/>
                <a:ea typeface="Calibri" panose="020F0502020204030204" pitchFamily="34" charset="0"/>
                <a:cs typeface="Calibri" panose="020F0502020204030204" pitchFamily="34" charset="0"/>
              </a:rPr>
              <a:t>Step 3:</a:t>
            </a:r>
            <a:r>
              <a:rPr lang="en-US" sz="2400" dirty="0">
                <a:solidFill>
                  <a:srgbClr val="002060"/>
                </a:solidFill>
                <a:effectLst/>
                <a:highlight>
                  <a:srgbClr val="FF00FF"/>
                </a:highligh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highlight>
                  <a:srgbClr val="FF00FF"/>
                </a:highlight>
                <a:latin typeface="Calibri" panose="020F0502020204030204" pitchFamily="34" charset="0"/>
                <a:ea typeface="Calibri" panose="020F0502020204030204" pitchFamily="34" charset="0"/>
                <a:cs typeface="Calibri" panose="020F0502020204030204" pitchFamily="34" charset="0"/>
              </a:rPr>
              <a:t>Change the second number into its opposite.</a:t>
            </a:r>
            <a:endParaRPr lang="en-PH" sz="2000" dirty="0">
              <a:effectLst/>
              <a:highlight>
                <a:srgbClr val="FF00FF"/>
              </a:highlight>
              <a:latin typeface="Calibri" panose="020F0502020204030204" pitchFamily="34" charset="0"/>
              <a:ea typeface="Calibri" panose="020F0502020204030204" pitchFamily="34" charset="0"/>
              <a:cs typeface="Times New Roman" panose="02020603050405020304" pitchFamily="18" charset="0"/>
            </a:endParaRPr>
          </a:p>
          <a:p>
            <a:pPr marL="1485900" indent="0">
              <a:spcAft>
                <a:spcPts val="600"/>
              </a:spcAft>
              <a:buNone/>
            </a:pPr>
            <a:r>
              <a:rPr lang="en-US" sz="2400" b="1" dirty="0">
                <a:solidFill>
                  <a:srgbClr val="00206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Step 4:</a:t>
            </a:r>
            <a:r>
              <a:rPr lang="en-US" sz="2400" dirty="0">
                <a:solidFill>
                  <a:srgbClr val="00206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Apply the rules in adding integers.</a:t>
            </a:r>
            <a:endParaRPr lang="en-PH" sz="2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3394809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FC6CF7-D96C-4D7A-A765-8E8ACE340514}"/>
              </a:ext>
            </a:extLst>
          </p:cNvPr>
          <p:cNvPicPr>
            <a:picLocks noChangeAspect="1"/>
          </p:cNvPicPr>
          <p:nvPr/>
        </p:nvPicPr>
        <p:blipFill>
          <a:blip r:embed="rId2"/>
          <a:stretch>
            <a:fillRect/>
          </a:stretch>
        </p:blipFill>
        <p:spPr>
          <a:xfrm>
            <a:off x="1828800" y="1809751"/>
            <a:ext cx="5638800" cy="3311220"/>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SUBTRACTING SAME SIGNED INTEGERS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Example 1:</a:t>
                </a:r>
                <a:r>
                  <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𝟓</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𝟏𝟎</m:t>
                    </m:r>
                  </m:oMath>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The expression is read as “</a:t>
                </a:r>
                <a:r>
                  <a:rPr lang="en-US" sz="24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positive five minus positive ten</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3"/>
                <a:stretch>
                  <a:fillRect l="-1123" t="-1124"/>
                </a:stretch>
              </a:blipFill>
            </p:spPr>
            <p:txBody>
              <a:bodyPr/>
              <a:lstStyle/>
              <a:p>
                <a:r>
                  <a:rPr lang="en-PH">
                    <a:noFill/>
                  </a:rPr>
                  <a:t> </a:t>
                </a:r>
              </a:p>
            </p:txBody>
          </p:sp>
        </mc:Fallback>
      </mc:AlternateContent>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2247070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1EF19-CA02-4BA4-B76B-B56CE6C5CCEA}"/>
              </a:ext>
            </a:extLst>
          </p:cNvPr>
          <p:cNvPicPr>
            <a:picLocks noChangeAspect="1"/>
          </p:cNvPicPr>
          <p:nvPr/>
        </p:nvPicPr>
        <p:blipFill>
          <a:blip r:embed="rId2"/>
          <a:stretch>
            <a:fillRect/>
          </a:stretch>
        </p:blipFill>
        <p:spPr>
          <a:xfrm>
            <a:off x="1752600" y="1962150"/>
            <a:ext cx="5638800" cy="3181350"/>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SUBTRACTING SAME SIGNED INTEGERS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Example 2:</a:t>
                </a:r>
                <a:r>
                  <a:rPr lang="en-US"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𝟖</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𝟏𝟐</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latin typeface="Calibri" panose="020F0502020204030204" pitchFamily="34" charset="0"/>
                    <a:ea typeface="Times New Roman" panose="02020603050405020304" pitchFamily="18" charset="0"/>
                    <a:cs typeface="Times New Roman" panose="02020603050405020304" pitchFamily="18" charset="0"/>
                  </a:rPr>
                  <a:t>The expression is read as “</a:t>
                </a:r>
                <a:r>
                  <a:rPr lang="en-US" sz="24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negative eight minus negative twelve</a:t>
                </a:r>
                <a:r>
                  <a:rPr lang="en-US" sz="2400" b="1" dirty="0">
                    <a:latin typeface="Calibri" panose="020F0502020204030204" pitchFamily="34" charset="0"/>
                    <a:ea typeface="Times New Roman" panose="02020603050405020304" pitchFamily="18" charset="0"/>
                    <a:cs typeface="Times New Roman" panose="02020603050405020304" pitchFamily="18" charset="0"/>
                  </a:rPr>
                  <a:t>”.</a:t>
                </a:r>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3"/>
                <a:stretch>
                  <a:fillRect l="-1123" t="-1124"/>
                </a:stretch>
              </a:blipFill>
            </p:spPr>
            <p:txBody>
              <a:bodyPr/>
              <a:lstStyle/>
              <a:p>
                <a:r>
                  <a:rPr lang="en-PH">
                    <a:noFill/>
                  </a:rPr>
                  <a:t> </a:t>
                </a:r>
              </a:p>
            </p:txBody>
          </p:sp>
        </mc:Fallback>
      </mc:AlternateContent>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823781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B9144B-9963-4DDA-8170-156491FED2ED}"/>
              </a:ext>
            </a:extLst>
          </p:cNvPr>
          <p:cNvPicPr>
            <a:picLocks noChangeAspect="1"/>
          </p:cNvPicPr>
          <p:nvPr/>
        </p:nvPicPr>
        <p:blipFill>
          <a:blip r:embed="rId2"/>
          <a:stretch>
            <a:fillRect/>
          </a:stretch>
        </p:blipFill>
        <p:spPr>
          <a:xfrm>
            <a:off x="2019300" y="1966443"/>
            <a:ext cx="5105400" cy="3154528"/>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SUBTRACTING DIFFERENT SIGNED INTEGERS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Example 1:</a:t>
                </a:r>
                <a:r>
                  <a:rPr lang="en-US" sz="24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𝟏𝟏</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𝟐𝟎</m:t>
                    </m:r>
                  </m:oMath>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The expression is read as “</a:t>
                </a:r>
                <a:r>
                  <a:rPr lang="en-US" sz="24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negative eleven minus positive twenty</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3"/>
                <a:stretch>
                  <a:fillRect l="-1123" t="-1124"/>
                </a:stretch>
              </a:blipFill>
            </p:spPr>
            <p:txBody>
              <a:bodyPr/>
              <a:lstStyle/>
              <a:p>
                <a:r>
                  <a:rPr lang="en-PH">
                    <a:noFill/>
                  </a:rPr>
                  <a:t> </a:t>
                </a:r>
              </a:p>
            </p:txBody>
          </p:sp>
        </mc:Fallback>
      </mc:AlternateContent>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2866987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CB9364-9248-4276-9C26-02051B133354}"/>
              </a:ext>
            </a:extLst>
          </p:cNvPr>
          <p:cNvPicPr>
            <a:picLocks noChangeAspect="1"/>
          </p:cNvPicPr>
          <p:nvPr/>
        </p:nvPicPr>
        <p:blipFill>
          <a:blip r:embed="rId2"/>
          <a:stretch>
            <a:fillRect/>
          </a:stretch>
        </p:blipFill>
        <p:spPr>
          <a:xfrm>
            <a:off x="0" y="1953038"/>
            <a:ext cx="9144000" cy="3167933"/>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9067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SUBTRACTING DIFFERENT SIGNED INTEGERS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Example 2:</a:t>
                </a:r>
                <a:r>
                  <a:rPr lang="en-US"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ea typeface="Times New Roman" panose="02020603050405020304" pitchFamily="18" charset="0"/>
                        <a:cs typeface="Times New Roman" panose="02020603050405020304" pitchFamily="18" charset="0"/>
                      </a:rPr>
                      <m:t>𝟕</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𝟏𝟕</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b="1" dirty="0">
                    <a:latin typeface="Calibri" panose="020F0502020204030204" pitchFamily="34" charset="0"/>
                    <a:ea typeface="Times New Roman" panose="02020603050405020304" pitchFamily="18" charset="0"/>
                    <a:cs typeface="Times New Roman" panose="02020603050405020304" pitchFamily="18" charset="0"/>
                  </a:rPr>
                  <a:t>The expression is read as “</a:t>
                </a:r>
                <a:r>
                  <a:rPr lang="en-US" sz="24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positive seven minus negative seventeen</a:t>
                </a:r>
                <a:r>
                  <a:rPr lang="en-US" sz="2400" b="1" dirty="0">
                    <a:latin typeface="Calibri" panose="020F0502020204030204" pitchFamily="34"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9067800" cy="4343400"/>
              </a:xfrm>
              <a:blipFill>
                <a:blip r:embed="rId3"/>
                <a:stretch>
                  <a:fillRect l="-1076" t="-1124"/>
                </a:stretch>
              </a:blipFill>
            </p:spPr>
            <p:txBody>
              <a:bodyPr/>
              <a:lstStyle/>
              <a:p>
                <a:r>
                  <a:rPr lang="en-PH">
                    <a:noFill/>
                  </a:rPr>
                  <a:t> </a:t>
                </a:r>
              </a:p>
            </p:txBody>
          </p:sp>
        </mc:Fallback>
      </mc:AlternateContent>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397506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PH" sz="2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OPERATIONS OF INTEGERS</a:t>
            </a:r>
            <a:endParaRPr lang="en-PH"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Operations involving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positive </a:t>
            </a:r>
            <a:r>
              <a:rPr lang="en-US" sz="2400" dirty="0">
                <a:effectLst/>
                <a:latin typeface="Calibri" panose="020F0502020204030204" pitchFamily="34" charset="0"/>
                <a:ea typeface="Calibri" panose="020F0502020204030204" pitchFamily="34" charset="0"/>
                <a:cs typeface="Times New Roman" panose="02020603050405020304" pitchFamily="18" charset="0"/>
              </a:rPr>
              <a:t>and</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negative integers</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(like the usual whole numbers that we know) also involve the four operations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ADDITION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SUBTRACTION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MULTIPLICATION</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and </a:t>
            </a: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DIVISION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lgn="just">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Operations on integers can be done using the number line, or numerically using different rules.</a:t>
            </a:r>
          </a:p>
          <a:p>
            <a:pPr marL="0" indent="0" algn="just">
              <a:spcAft>
                <a:spcPts val="600"/>
              </a:spcAft>
              <a:buNone/>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13478650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marR="0" lvl="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E36C0A"/>
                </a:solidFill>
                <a:effectLst/>
                <a:uLnTx/>
                <a:uFillTx/>
                <a:latin typeface="Calibri" panose="020F0502020204030204" pitchFamily="34" charset="0"/>
                <a:ea typeface="Times New Roman" panose="02020603050405020304" pitchFamily="18" charset="0"/>
                <a:cs typeface="Times New Roman" panose="02020603050405020304" pitchFamily="18" charset="0"/>
              </a:rPr>
              <a:t>SUBTRACTING DIFFERENT SIGNED INTEGERS</a:t>
            </a:r>
          </a:p>
          <a:p>
            <a:pPr marL="0" indent="0">
              <a:spcAft>
                <a:spcPts val="600"/>
              </a:spcAft>
              <a:buNone/>
            </a:pPr>
            <a:r>
              <a:rPr lang="en-US" sz="2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More Examples:</a:t>
            </a:r>
            <a:endParaRPr lang="en-PH"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endParaRPr kumimoji="0" lang="en-PH"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10" name="Picture 9">
            <a:extLst>
              <a:ext uri="{FF2B5EF4-FFF2-40B4-BE49-F238E27FC236}">
                <a16:creationId xmlns:a16="http://schemas.microsoft.com/office/drawing/2014/main" id="{C987C803-19C2-492A-9825-A85BCFFE4CE0}"/>
              </a:ext>
            </a:extLst>
          </p:cNvPr>
          <p:cNvPicPr>
            <a:picLocks noChangeAspect="1"/>
          </p:cNvPicPr>
          <p:nvPr/>
        </p:nvPicPr>
        <p:blipFill>
          <a:blip r:embed="rId3"/>
          <a:stretch>
            <a:fillRect/>
          </a:stretch>
        </p:blipFill>
        <p:spPr>
          <a:xfrm>
            <a:off x="4267200" y="1531502"/>
            <a:ext cx="3508308" cy="2080496"/>
          </a:xfrm>
          <a:prstGeom prst="rect">
            <a:avLst/>
          </a:prstGeom>
        </p:spPr>
      </p:pic>
      <p:pic>
        <p:nvPicPr>
          <p:cNvPr id="12" name="Picture 11">
            <a:extLst>
              <a:ext uri="{FF2B5EF4-FFF2-40B4-BE49-F238E27FC236}">
                <a16:creationId xmlns:a16="http://schemas.microsoft.com/office/drawing/2014/main" id="{F3028B63-86C3-4B84-98AE-0A4A26BBE13C}"/>
              </a:ext>
            </a:extLst>
          </p:cNvPr>
          <p:cNvPicPr>
            <a:picLocks noChangeAspect="1"/>
          </p:cNvPicPr>
          <p:nvPr/>
        </p:nvPicPr>
        <p:blipFill>
          <a:blip r:embed="rId4"/>
          <a:stretch>
            <a:fillRect/>
          </a:stretch>
        </p:blipFill>
        <p:spPr>
          <a:xfrm>
            <a:off x="286641" y="1552161"/>
            <a:ext cx="3816091" cy="2030848"/>
          </a:xfrm>
          <a:prstGeom prst="rect">
            <a:avLst/>
          </a:prstGeom>
        </p:spPr>
      </p:pic>
    </p:spTree>
    <p:extLst>
      <p:ext uri="{BB962C8B-B14F-4D97-AF65-F5344CB8AC3E}">
        <p14:creationId xmlns:p14="http://schemas.microsoft.com/office/powerpoint/2010/main" val="3366512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Sample Problem 3: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Perform the indicated operation.</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endParaRPr kumimoji="0" lang="en-PH"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9" name="Picture 8">
            <a:extLst>
              <a:ext uri="{FF2B5EF4-FFF2-40B4-BE49-F238E27FC236}">
                <a16:creationId xmlns:a16="http://schemas.microsoft.com/office/drawing/2014/main" id="{1C16EF0E-85A8-4543-82C3-25E24CCDECD7}"/>
              </a:ext>
            </a:extLst>
          </p:cNvPr>
          <p:cNvPicPr>
            <a:picLocks noChangeAspect="1"/>
          </p:cNvPicPr>
          <p:nvPr/>
        </p:nvPicPr>
        <p:blipFill>
          <a:blip r:embed="rId3"/>
          <a:stretch>
            <a:fillRect/>
          </a:stretch>
        </p:blipFill>
        <p:spPr>
          <a:xfrm>
            <a:off x="304800" y="1047750"/>
            <a:ext cx="1828800" cy="3418356"/>
          </a:xfrm>
          <a:prstGeom prst="rect">
            <a:avLst/>
          </a:prstGeom>
        </p:spPr>
      </p:pic>
      <p:pic>
        <p:nvPicPr>
          <p:cNvPr id="12" name="Picture 11">
            <a:extLst>
              <a:ext uri="{FF2B5EF4-FFF2-40B4-BE49-F238E27FC236}">
                <a16:creationId xmlns:a16="http://schemas.microsoft.com/office/drawing/2014/main" id="{5036570B-EA67-4FBF-9F80-A16C23B85092}"/>
              </a:ext>
            </a:extLst>
          </p:cNvPr>
          <p:cNvPicPr>
            <a:picLocks noChangeAspect="1"/>
          </p:cNvPicPr>
          <p:nvPr/>
        </p:nvPicPr>
        <p:blipFill>
          <a:blip r:embed="rId4"/>
          <a:stretch>
            <a:fillRect/>
          </a:stretch>
        </p:blipFill>
        <p:spPr>
          <a:xfrm>
            <a:off x="4071944" y="969189"/>
            <a:ext cx="2014544" cy="3534189"/>
          </a:xfrm>
          <a:prstGeom prst="rect">
            <a:avLst/>
          </a:prstGeom>
        </p:spPr>
      </p:pic>
    </p:spTree>
    <p:extLst>
      <p:ext uri="{BB962C8B-B14F-4D97-AF65-F5344CB8AC3E}">
        <p14:creationId xmlns:p14="http://schemas.microsoft.com/office/powerpoint/2010/main" val="1569003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Sample Problem 3: </a:t>
            </a:r>
            <a:r>
              <a:rPr lang="en-PH" sz="2400" dirty="0">
                <a:effectLst/>
                <a:latin typeface="Calibri" panose="020F0502020204030204" pitchFamily="34" charset="0"/>
                <a:ea typeface="Times New Roman" panose="02020603050405020304" pitchFamily="18" charset="0"/>
                <a:cs typeface="Times New Roman" panose="02020603050405020304" pitchFamily="18" charset="0"/>
              </a:rPr>
              <a:t>Solution</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a:pPr>
            <a:endParaRPr kumimoji="0" lang="en-PH"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pSp>
        <p:nvGrpSpPr>
          <p:cNvPr id="10" name="Group 9">
            <a:extLst>
              <a:ext uri="{FF2B5EF4-FFF2-40B4-BE49-F238E27FC236}">
                <a16:creationId xmlns:a16="http://schemas.microsoft.com/office/drawing/2014/main" id="{625FCC95-DD7D-45E3-BA16-551D3F388B80}"/>
              </a:ext>
            </a:extLst>
          </p:cNvPr>
          <p:cNvGrpSpPr/>
          <p:nvPr/>
        </p:nvGrpSpPr>
        <p:grpSpPr>
          <a:xfrm>
            <a:off x="304800" y="999916"/>
            <a:ext cx="8358809" cy="3167392"/>
            <a:chOff x="304800" y="999916"/>
            <a:chExt cx="8358809" cy="3167392"/>
          </a:xfrm>
        </p:grpSpPr>
        <p:pic>
          <p:nvPicPr>
            <p:cNvPr id="5" name="Picture 4">
              <a:extLst>
                <a:ext uri="{FF2B5EF4-FFF2-40B4-BE49-F238E27FC236}">
                  <a16:creationId xmlns:a16="http://schemas.microsoft.com/office/drawing/2014/main" id="{E1E08392-0C7D-4C64-B9D2-6EB83B7661B0}"/>
                </a:ext>
              </a:extLst>
            </p:cNvPr>
            <p:cNvPicPr>
              <a:picLocks noChangeAspect="1"/>
            </p:cNvPicPr>
            <p:nvPr/>
          </p:nvPicPr>
          <p:blipFill>
            <a:blip r:embed="rId3"/>
            <a:stretch>
              <a:fillRect/>
            </a:stretch>
          </p:blipFill>
          <p:spPr>
            <a:xfrm>
              <a:off x="304800" y="999916"/>
              <a:ext cx="3962400" cy="3143668"/>
            </a:xfrm>
            <a:prstGeom prst="rect">
              <a:avLst/>
            </a:prstGeom>
          </p:spPr>
        </p:pic>
        <p:pic>
          <p:nvPicPr>
            <p:cNvPr id="8" name="Picture 7">
              <a:extLst>
                <a:ext uri="{FF2B5EF4-FFF2-40B4-BE49-F238E27FC236}">
                  <a16:creationId xmlns:a16="http://schemas.microsoft.com/office/drawing/2014/main" id="{12EC7F40-58AC-4016-96AA-72659F951B1E}"/>
                </a:ext>
              </a:extLst>
            </p:cNvPr>
            <p:cNvPicPr>
              <a:picLocks noChangeAspect="1"/>
            </p:cNvPicPr>
            <p:nvPr/>
          </p:nvPicPr>
          <p:blipFill>
            <a:blip r:embed="rId4"/>
            <a:stretch>
              <a:fillRect/>
            </a:stretch>
          </p:blipFill>
          <p:spPr>
            <a:xfrm>
              <a:off x="4538870" y="1010683"/>
              <a:ext cx="4124739" cy="3156625"/>
            </a:xfrm>
            <a:prstGeom prst="rect">
              <a:avLst/>
            </a:prstGeom>
          </p:spPr>
        </p:pic>
      </p:grpSp>
    </p:spTree>
    <p:extLst>
      <p:ext uri="{BB962C8B-B14F-4D97-AF65-F5344CB8AC3E}">
        <p14:creationId xmlns:p14="http://schemas.microsoft.com/office/powerpoint/2010/main" val="568996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rPr>
              <a:t>MULTIPLYING INTEGERS NUMERICALLY</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rules in multiplying integers is less complicated compared to adding and subtracting integers. Below are the rules.</a:t>
            </a:r>
            <a:endParaRPr lang="en-PH"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Aft>
                <a:spcPts val="600"/>
              </a:spcAft>
              <a:buNone/>
            </a:pPr>
            <a:endParaRPr kumimoji="0" lang="en-PH" sz="2000" b="1" i="0" u="none" strike="noStrike" kern="1200" cap="none" spc="0" normalizeH="0" baseline="0" noProof="0" dirty="0">
              <a:ln>
                <a:noFill/>
              </a:ln>
              <a:solidFill>
                <a:srgbClr val="002060"/>
              </a:solidFill>
              <a:effectLst/>
              <a:highlight>
                <a:srgbClr val="FF00FF"/>
              </a:highlight>
              <a:uLnTx/>
              <a:uFillTx/>
              <a:latin typeface="Calibri" panose="020F0502020204030204" pitchFamily="34" charset="0"/>
              <a:ea typeface="Times New Roman" panose="02020603050405020304" pitchFamily="18" charset="0"/>
              <a:cs typeface="Times New Roman" panose="02020603050405020304" pitchFamily="18" charset="0"/>
            </a:endParaRPr>
          </a:p>
          <a:p>
            <a:pPr marL="0" indent="0" algn="ctr">
              <a:spcAft>
                <a:spcPts val="600"/>
              </a:spcAft>
              <a:buNone/>
            </a:pPr>
            <a:r>
              <a:rPr kumimoji="0" lang="en-US" sz="2400" b="1" i="0" u="none" strike="noStrike" kern="1200" cap="none" spc="0" normalizeH="0" baseline="0" noProof="0" dirty="0">
                <a:ln>
                  <a:noFill/>
                </a:ln>
                <a:solidFill>
                  <a:srgbClr val="002060"/>
                </a:solidFill>
                <a:effectLst/>
                <a:highlight>
                  <a:srgbClr val="FF00FF"/>
                </a:highlight>
                <a:uLnTx/>
                <a:uFillTx/>
                <a:latin typeface="Calibri" panose="020F0502020204030204" pitchFamily="34" charset="0"/>
                <a:ea typeface="Times New Roman" panose="02020603050405020304" pitchFamily="18" charset="0"/>
                <a:cs typeface="Times New Roman" panose="02020603050405020304" pitchFamily="18" charset="0"/>
              </a:rPr>
              <a:t>Rule 1</a:t>
            </a:r>
            <a:r>
              <a:rPr kumimoji="0" lang="en-US" sz="2400" b="1" i="0" u="none" strike="noStrike" kern="1200" cap="none" spc="0" normalizeH="0" baseline="0" noProof="0" dirty="0">
                <a:ln>
                  <a:noFill/>
                </a:ln>
                <a:solidFill>
                  <a:srgbClr val="000000"/>
                </a:solidFill>
                <a:effectLst/>
                <a:highlight>
                  <a:srgbClr val="FF00FF"/>
                </a:highlight>
                <a:uLnTx/>
                <a:uFillTx/>
                <a:latin typeface="Calibri" panose="020F0502020204030204" pitchFamily="34"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highlight>
                  <a:srgbClr val="FF00FF"/>
                </a:highlight>
                <a:uLnTx/>
                <a:uFillTx/>
                <a:latin typeface="Calibri" panose="020F0502020204030204" pitchFamily="34" charset="0"/>
                <a:ea typeface="Times New Roman" panose="02020603050405020304" pitchFamily="18" charset="0"/>
                <a:cs typeface="Times New Roman" panose="02020603050405020304" pitchFamily="18" charset="0"/>
              </a:rPr>
              <a:t> The product of multiplying integers with the </a:t>
            </a:r>
          </a:p>
          <a:p>
            <a:pPr marL="0" indent="0" algn="ctr">
              <a:spcAft>
                <a:spcPts val="600"/>
              </a:spcAft>
              <a:buNone/>
            </a:pPr>
            <a:r>
              <a:rPr kumimoji="0" lang="en-US" sz="2400" b="0" i="0" u="none" strike="noStrike" kern="1200" cap="none" spc="0" normalizeH="0" baseline="0" noProof="0" dirty="0">
                <a:ln>
                  <a:noFill/>
                </a:ln>
                <a:solidFill>
                  <a:srgbClr val="000000"/>
                </a:solidFill>
                <a:effectLst/>
                <a:highlight>
                  <a:srgbClr val="FF00FF"/>
                </a:highlight>
                <a:uLnTx/>
                <a:uFillTx/>
                <a:latin typeface="Calibri" panose="020F0502020204030204" pitchFamily="34" charset="0"/>
                <a:ea typeface="Times New Roman" panose="02020603050405020304" pitchFamily="18" charset="0"/>
                <a:cs typeface="Times New Roman" panose="02020603050405020304" pitchFamily="18" charset="0"/>
              </a:rPr>
              <a:t>same signs is always </a:t>
            </a:r>
            <a:r>
              <a:rPr kumimoji="0" lang="en-US" sz="2400" b="1" i="0" u="none" strike="noStrike" kern="1200" cap="none" spc="0" normalizeH="0" baseline="0" noProof="0" dirty="0">
                <a:ln>
                  <a:noFill/>
                </a:ln>
                <a:solidFill>
                  <a:srgbClr val="000000"/>
                </a:solidFill>
                <a:effectLst/>
                <a:highlight>
                  <a:srgbClr val="FF00FF"/>
                </a:highlight>
                <a:uLnTx/>
                <a:uFillTx/>
                <a:latin typeface="Calibri" panose="020F0502020204030204" pitchFamily="34" charset="0"/>
                <a:ea typeface="Times New Roman" panose="02020603050405020304" pitchFamily="18" charset="0"/>
                <a:cs typeface="Times New Roman" panose="02020603050405020304" pitchFamily="18" charset="0"/>
              </a:rPr>
              <a:t>POSITIVE</a:t>
            </a:r>
            <a:r>
              <a:rPr kumimoji="0" lang="en-US" sz="2400" b="0" i="0" u="none" strike="noStrike" kern="1200" cap="none" spc="0" normalizeH="0" baseline="0" noProof="0" dirty="0">
                <a:ln>
                  <a:noFill/>
                </a:ln>
                <a:solidFill>
                  <a:srgbClr val="000000"/>
                </a:solidFill>
                <a:effectLst/>
                <a:highlight>
                  <a:srgbClr val="FF00FF"/>
                </a:highlight>
                <a:uLnTx/>
                <a:uFillTx/>
                <a:latin typeface="Calibri" panose="020F0502020204030204" pitchFamily="34" charset="0"/>
                <a:ea typeface="Times New Roman" panose="02020603050405020304" pitchFamily="18" charset="0"/>
                <a:cs typeface="Times New Roman" panose="02020603050405020304" pitchFamily="18" charset="0"/>
              </a:rPr>
              <a:t>.</a:t>
            </a:r>
          </a:p>
          <a:p>
            <a:pPr marL="0" indent="0" algn="ctr">
              <a:spcAft>
                <a:spcPts val="600"/>
              </a:spcAft>
              <a:buNone/>
            </a:pPr>
            <a:endParaRPr lang="en-PH" sz="2000" dirty="0">
              <a:solidFill>
                <a:prstClr val="black"/>
              </a:solidFill>
              <a:highlight>
                <a:srgbClr val="FF00FF"/>
              </a:highlight>
              <a:latin typeface="Calibri" panose="020F0502020204030204" pitchFamily="34" charset="0"/>
              <a:ea typeface="Times New Roman" panose="02020603050405020304" pitchFamily="18" charset="0"/>
              <a:cs typeface="Times New Roman" panose="02020603050405020304" pitchFamily="18" charset="0"/>
            </a:endParaRPr>
          </a:p>
          <a:p>
            <a:pPr marL="0" indent="0" algn="ctr">
              <a:spcAft>
                <a:spcPts val="600"/>
              </a:spcAft>
              <a:buNone/>
            </a:pPr>
            <a:r>
              <a:rPr kumimoji="0" lang="en-US" sz="2400" b="1" i="0" u="none" strike="noStrike" kern="1200" cap="none" spc="0" normalizeH="0" baseline="0" noProof="0" dirty="0">
                <a:ln>
                  <a:noFill/>
                </a:ln>
                <a:solidFill>
                  <a:srgbClr val="002060"/>
                </a:solidFill>
                <a:effectLst/>
                <a:highlight>
                  <a:srgbClr val="00FFFF"/>
                </a:highlight>
                <a:uLnTx/>
                <a:uFillTx/>
                <a:latin typeface="Calibri" panose="020F0502020204030204" pitchFamily="34" charset="0"/>
                <a:ea typeface="Times New Roman" panose="02020603050405020304" pitchFamily="18" charset="0"/>
                <a:cs typeface="Times New Roman" panose="02020603050405020304" pitchFamily="18" charset="0"/>
              </a:rPr>
              <a:t>Rule 2</a:t>
            </a:r>
            <a:r>
              <a:rPr kumimoji="0" lang="en-US" sz="2400" b="0" i="0" u="none" strike="noStrike" kern="1200" cap="none" spc="0" normalizeH="0" baseline="0" noProof="0" dirty="0">
                <a:ln>
                  <a:noFill/>
                </a:ln>
                <a:solidFill>
                  <a:srgbClr val="002060"/>
                </a:solidFill>
                <a:effectLst/>
                <a:highlight>
                  <a:srgbClr val="00FFFF"/>
                </a:highlight>
                <a:uLnTx/>
                <a:uFillTx/>
                <a:latin typeface="Calibri" panose="020F0502020204030204" pitchFamily="34" charset="0"/>
                <a:ea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srgbClr val="000000"/>
                </a:solidFill>
                <a:effectLst/>
                <a:highlight>
                  <a:srgbClr val="00FFFF"/>
                </a:highlight>
                <a:uLnTx/>
                <a:uFillTx/>
                <a:latin typeface="Calibri" panose="020F0502020204030204" pitchFamily="34" charset="0"/>
                <a:ea typeface="Times New Roman" panose="02020603050405020304" pitchFamily="18" charset="0"/>
                <a:cs typeface="Times New Roman" panose="02020603050405020304" pitchFamily="18" charset="0"/>
              </a:rPr>
              <a:t> The product of multiplying integers with </a:t>
            </a:r>
          </a:p>
          <a:p>
            <a:pPr marL="0" indent="0" algn="ctr">
              <a:spcAft>
                <a:spcPts val="600"/>
              </a:spcAft>
              <a:buNone/>
            </a:pPr>
            <a:r>
              <a:rPr kumimoji="0" lang="en-US" sz="2400" b="0" i="0" u="none" strike="noStrike" kern="1200" cap="none" spc="0" normalizeH="0" baseline="0" noProof="0" dirty="0">
                <a:ln>
                  <a:noFill/>
                </a:ln>
                <a:solidFill>
                  <a:srgbClr val="000000"/>
                </a:solidFill>
                <a:effectLst/>
                <a:highlight>
                  <a:srgbClr val="00FFFF"/>
                </a:highlight>
                <a:uLnTx/>
                <a:uFillTx/>
                <a:latin typeface="Calibri" panose="020F0502020204030204" pitchFamily="34" charset="0"/>
                <a:ea typeface="Times New Roman" panose="02020603050405020304" pitchFamily="18" charset="0"/>
                <a:cs typeface="Times New Roman" panose="02020603050405020304" pitchFamily="18" charset="0"/>
              </a:rPr>
              <a:t>different signs is always </a:t>
            </a:r>
            <a:r>
              <a:rPr kumimoji="0" lang="en-US" sz="2400" b="1" i="0" u="none" strike="noStrike" kern="1200" cap="none" spc="0" normalizeH="0" baseline="0" noProof="0" dirty="0">
                <a:ln>
                  <a:noFill/>
                </a:ln>
                <a:solidFill>
                  <a:srgbClr val="000000"/>
                </a:solidFill>
                <a:effectLst/>
                <a:highlight>
                  <a:srgbClr val="00FFFF"/>
                </a:highlight>
                <a:uLnTx/>
                <a:uFillTx/>
                <a:latin typeface="Calibri" panose="020F0502020204030204" pitchFamily="34" charset="0"/>
                <a:ea typeface="Times New Roman" panose="02020603050405020304" pitchFamily="18" charset="0"/>
                <a:cs typeface="Times New Roman" panose="02020603050405020304" pitchFamily="18" charset="0"/>
              </a:rPr>
              <a:t>NEGATIVE</a:t>
            </a:r>
            <a:r>
              <a:rPr kumimoji="0" lang="en-US" sz="2400" b="0" i="0" u="none" strike="noStrike" kern="1200" cap="none" spc="0" normalizeH="0" baseline="0" noProof="0" dirty="0">
                <a:ln>
                  <a:noFill/>
                </a:ln>
                <a:solidFill>
                  <a:srgbClr val="000000"/>
                </a:solidFill>
                <a:effectLst/>
                <a:highlight>
                  <a:srgbClr val="00FFFF"/>
                </a:highlight>
                <a:uLnTx/>
                <a:uFillTx/>
                <a:latin typeface="Calibri" panose="020F0502020204030204" pitchFamily="34" charset="0"/>
                <a:ea typeface="Times New Roman" panose="02020603050405020304" pitchFamily="18" charset="0"/>
                <a:cs typeface="Times New Roman" panose="02020603050405020304" pitchFamily="18" charset="0"/>
              </a:rPr>
              <a:t>.</a:t>
            </a:r>
            <a:endParaRPr kumimoji="0" lang="en-PH" sz="2000" b="0" i="0" u="none" strike="noStrike" kern="1200" cap="none" spc="0" normalizeH="0" baseline="0" noProof="0" dirty="0">
              <a:ln>
                <a:noFill/>
              </a:ln>
              <a:solidFill>
                <a:prstClr val="black"/>
              </a:solidFill>
              <a:effectLst/>
              <a:highlight>
                <a:srgbClr val="00FFFF"/>
              </a:highlight>
              <a:uLnTx/>
              <a:uFillTx/>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3258960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MULTIPLYING SAME SIGNED INTEGERS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Example 1</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𝟓</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𝟏𝟎</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expression is read as</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positive five times positive ten</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Finding the product is the same as doing simple multiplication.</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d>
                        <m:dPr>
                          <m:ctrlPr>
                            <a:rPr lang="en-PH"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𝟓</m:t>
                          </m:r>
                        </m:e>
                      </m:d>
                      <m:d>
                        <m:dPr>
                          <m:ctrlPr>
                            <a:rPr lang="en-PH"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𝟏𝟎</m:t>
                          </m:r>
                        </m:e>
                      </m:d>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𝟓𝟎</m:t>
                      </m:r>
                    </m:oMath>
                  </m:oMathPara>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Example 2</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𝟏𝟔</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𝟒</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expression is read as</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negative sixteen times negative four</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d>
                        <m:dPr>
                          <m:ctrlPr>
                            <a:rPr lang="en-PH"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𝟏𝟔</m:t>
                          </m:r>
                        </m:e>
                      </m:d>
                      <m:d>
                        <m:dPr>
                          <m:ctrlPr>
                            <a:rPr lang="en-PH"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𝟒</m:t>
                          </m:r>
                        </m:e>
                      </m:d>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𝟔𝟒</m:t>
                      </m:r>
                    </m:oMath>
                  </m:oMathPara>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kumimoji="0" lang="en-PH" sz="2000" b="1" i="0" u="none" strike="noStrike" kern="1200" cap="none" spc="0" normalizeH="0" baseline="0" noProof="0" dirty="0">
                  <a:ln>
                    <a:noFill/>
                  </a:ln>
                  <a:solidFill>
                    <a:srgbClr val="002060"/>
                  </a:solidFill>
                  <a:effectLst/>
                  <a:highlight>
                    <a:srgbClr val="FF00FF"/>
                  </a:highlight>
                  <a:uLnTx/>
                  <a:uFillTx/>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a:stretch>
              </a:blipFill>
            </p:spPr>
            <p:txBody>
              <a:bodyPr/>
              <a:lstStyle/>
              <a:p>
                <a:r>
                  <a:rPr lang="en-PH">
                    <a:noFill/>
                  </a:rPr>
                  <a:t> </a:t>
                </a:r>
              </a:p>
            </p:txBody>
          </p:sp>
        </mc:Fallback>
      </mc:AlternateContent>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4240434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latin typeface="Calibri" panose="020F0502020204030204" pitchFamily="34" charset="0"/>
                    <a:ea typeface="Times New Roman" panose="02020603050405020304" pitchFamily="18" charset="0"/>
                    <a:cs typeface="Times New Roman" panose="02020603050405020304" pitchFamily="18" charset="0"/>
                  </a:rPr>
                  <a:t>MULTIPLYING DIFFERENT SIGNED INTEGERS</a:t>
                </a:r>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Example 1</a:t>
                </a:r>
                <a:r>
                  <a:rPr lang="en-US" sz="2400" b="1" dirty="0">
                    <a:latin typeface="Calibri" panose="020F0502020204030204" pitchFamily="34" charset="0"/>
                    <a:ea typeface="Times New Roman" panose="02020603050405020304" pitchFamily="18" charset="0"/>
                    <a:cs typeface="Times New Roman" panose="02020603050405020304" pitchFamily="18" charset="0"/>
                  </a:rPr>
                  <a:t>:</a:t>
                </a:r>
                <a:r>
                  <a:rPr lang="en-US" sz="2400" dirty="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𝟕</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𝟒</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The expression is read as</a:t>
                </a:r>
                <a:r>
                  <a:rPr lang="en-US" sz="2400" b="1" dirty="0">
                    <a:latin typeface="Calibri" panose="020F0502020204030204" pitchFamily="34" charset="0"/>
                    <a:ea typeface="Times New Roman" panose="02020603050405020304" pitchFamily="18" charset="0"/>
                    <a:cs typeface="Times New Roman" panose="02020603050405020304" pitchFamily="18" charset="0"/>
                  </a:rPr>
                  <a:t> “</a:t>
                </a:r>
                <a:r>
                  <a:rPr lang="en-US" sz="24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negative 7 times positive 4</a:t>
                </a:r>
                <a:r>
                  <a:rPr lang="en-US" sz="2400" b="1" dirty="0">
                    <a:latin typeface="Calibri" panose="020F0502020204030204" pitchFamily="34" charset="0"/>
                    <a:ea typeface="Times New Roman" panose="02020603050405020304" pitchFamily="18" charset="0"/>
                    <a:cs typeface="Times New Roman" panose="02020603050405020304" pitchFamily="18" charset="0"/>
                  </a:rPr>
                  <a:t>”.</a:t>
                </a:r>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14:m>
                  <m:oMathPara xmlns:m="http://schemas.openxmlformats.org/officeDocument/2006/math">
                    <m:oMathParaPr>
                      <m:jc m:val="centerGroup"/>
                    </m:oMathParaPr>
                    <m:oMath xmlns:m="http://schemas.openxmlformats.org/officeDocument/2006/math">
                      <m:d>
                        <m:dPr>
                          <m:ctrlPr>
                            <a:rPr lang="en-PH" sz="2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𝟕</m:t>
                          </m:r>
                        </m:e>
                      </m:d>
                      <m:d>
                        <m:dPr>
                          <m:ctrlPr>
                            <a:rPr lang="en-PH" sz="2400" b="1" i="1">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latin typeface="Cambria Math" panose="02040503050406030204" pitchFamily="18" charset="0"/>
                              <a:ea typeface="Times New Roman" panose="02020603050405020304" pitchFamily="18" charset="0"/>
                              <a:cs typeface="Times New Roman" panose="02020603050405020304" pitchFamily="18" charset="0"/>
                            </a:rPr>
                            <m:t>𝟒</m:t>
                          </m:r>
                        </m:e>
                      </m:d>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𝟐𝟖</m:t>
                      </m:r>
                    </m:oMath>
                  </m:oMathPara>
                </a14:m>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Example 2</a:t>
                </a:r>
                <a:r>
                  <a:rPr lang="en-US" sz="2400" b="1" dirty="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𝟏𝟐</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𝟓</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The expression is read as</a:t>
                </a:r>
                <a:r>
                  <a:rPr lang="en-US" sz="2400" b="1" dirty="0">
                    <a:latin typeface="Calibri" panose="020F0502020204030204" pitchFamily="34" charset="0"/>
                    <a:ea typeface="Times New Roman" panose="02020603050405020304" pitchFamily="18" charset="0"/>
                    <a:cs typeface="Times New Roman" panose="02020603050405020304" pitchFamily="18" charset="0"/>
                  </a:rPr>
                  <a:t> “</a:t>
                </a:r>
                <a:r>
                  <a:rPr lang="en-US" sz="2400" b="1"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positive twelve times negative five</a:t>
                </a:r>
                <a:r>
                  <a:rPr lang="en-US" sz="2400" b="1" dirty="0">
                    <a:latin typeface="Calibri" panose="020F0502020204030204" pitchFamily="34" charset="0"/>
                    <a:ea typeface="Times New Roman" panose="02020603050405020304" pitchFamily="18" charset="0"/>
                    <a:cs typeface="Times New Roman" panose="02020603050405020304" pitchFamily="18" charset="0"/>
                  </a:rPr>
                  <a:t>”.</a:t>
                </a:r>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14:m>
                  <m:oMathPara xmlns:m="http://schemas.openxmlformats.org/officeDocument/2006/math">
                    <m:oMathParaPr>
                      <m:jc m:val="centerGroup"/>
                    </m:oMathParaPr>
                    <m:oMath xmlns:m="http://schemas.openxmlformats.org/officeDocument/2006/math">
                      <m:d>
                        <m:dPr>
                          <m:ctrlPr>
                            <a:rPr lang="en-PH" sz="2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latin typeface="Cambria Math" panose="02040503050406030204" pitchFamily="18" charset="0"/>
                              <a:ea typeface="Times New Roman" panose="02020603050405020304" pitchFamily="18" charset="0"/>
                              <a:cs typeface="Times New Roman" panose="02020603050405020304" pitchFamily="18" charset="0"/>
                            </a:rPr>
                            <m:t>𝟏𝟐</m:t>
                          </m:r>
                        </m:e>
                      </m:d>
                      <m:d>
                        <m:dPr>
                          <m:ctrlPr>
                            <a:rPr lang="en-PH" sz="2400" b="1" i="1">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𝟓</m:t>
                          </m:r>
                        </m:e>
                      </m:d>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𝟔𝟎</m:t>
                      </m:r>
                    </m:oMath>
                  </m:oMathPara>
                </a14:m>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kumimoji="0" lang="en-PH" sz="2000" b="1" i="0" u="none" strike="noStrike" kern="1200" cap="none" spc="0" normalizeH="0" baseline="0" noProof="0" dirty="0">
                  <a:ln>
                    <a:noFill/>
                  </a:ln>
                  <a:solidFill>
                    <a:srgbClr val="002060"/>
                  </a:solidFill>
                  <a:effectLst/>
                  <a:highlight>
                    <a:srgbClr val="FF00FF"/>
                  </a:highlight>
                  <a:uLnTx/>
                  <a:uFillTx/>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a:stretch>
              </a:blipFill>
            </p:spPr>
            <p:txBody>
              <a:bodyPr/>
              <a:lstStyle/>
              <a:p>
                <a:r>
                  <a:rPr lang="en-PH">
                    <a:noFill/>
                  </a:rPr>
                  <a:t> </a:t>
                </a:r>
              </a:p>
            </p:txBody>
          </p:sp>
        </mc:Fallback>
      </mc:AlternateContent>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1167924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latin typeface="Calibri" panose="020F0502020204030204" pitchFamily="34" charset="0"/>
                    <a:ea typeface="Times New Roman" panose="02020603050405020304" pitchFamily="18" charset="0"/>
                    <a:cs typeface="Times New Roman" panose="02020603050405020304" pitchFamily="18" charset="0"/>
                  </a:rPr>
                  <a:t>MULTIPLYING DIFFERENT SIGNED INTEGERS</a:t>
                </a:r>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latin typeface="Calibri" panose="020F0502020204030204" pitchFamily="34" charset="0"/>
                    <a:ea typeface="Times New Roman" panose="02020603050405020304" pitchFamily="18" charset="0"/>
                    <a:cs typeface="Times New Roman" panose="02020603050405020304" pitchFamily="18" charset="0"/>
                  </a:rPr>
                  <a:t>In multiplication involving more than two signed factors, multiply the integers one at a time to make sure that the answer is accurate. Of course, take note of the rules in multiplying integers.</a:t>
                </a:r>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Example:                         </a:t>
                </a:r>
                <a14:m>
                  <m:oMath xmlns:m="http://schemas.openxmlformats.org/officeDocument/2006/math">
                    <m:d>
                      <m:dPr>
                        <m:ctrlPr>
                          <a:rPr lang="en-PH"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𝟗</m:t>
                        </m:r>
                      </m:e>
                    </m:d>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PH"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𝟐</m:t>
                        </m:r>
                      </m:e>
                    </m:d>
                    <m:r>
                      <a:rPr lang="en-US" sz="2400" b="1" i="1">
                        <a:latin typeface="Cambria Math" panose="02040503050406030204" pitchFamily="18" charset="0"/>
                        <a:ea typeface="Times New Roman" panose="02020603050405020304" pitchFamily="18" charset="0"/>
                        <a:cs typeface="Times New Roman" panose="02020603050405020304" pitchFamily="18" charset="0"/>
                      </a:rPr>
                      <m:t> </m:t>
                    </m:r>
                    <m:d>
                      <m:dPr>
                        <m:ctrlPr>
                          <a:rPr lang="en-PH" sz="2400" b="1" i="1">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latin typeface="Cambria Math" panose="02040503050406030204" pitchFamily="18" charset="0"/>
                            <a:ea typeface="Times New Roman" panose="02020603050405020304" pitchFamily="18" charset="0"/>
                            <a:cs typeface="Times New Roman" panose="02020603050405020304" pitchFamily="18" charset="0"/>
                          </a:rPr>
                          <m:t>−</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𝟒</m:t>
                        </m:r>
                      </m:e>
                    </m:d>
                    <m:r>
                      <a:rPr lang="en-US" sz="2400" b="1" i="1">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𝟓</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oMath>
                </a14:m>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14:m>
                  <m:oMathPara xmlns:m="http://schemas.openxmlformats.org/officeDocument/2006/math">
                    <m:oMathParaPr>
                      <m:jc m:val="centerGroup"/>
                    </m:oMathParaPr>
                    <m:oMath xmlns:m="http://schemas.openxmlformats.org/officeDocument/2006/math">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𝟏𝟖</m:t>
                      </m:r>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en-PH"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𝟒</m:t>
                          </m:r>
                        </m:e>
                      </m:d>
                      <m:r>
                        <a:rPr lang="en-US" sz="2400" b="1" i="1">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latin typeface="Cambria Math" panose="02040503050406030204" pitchFamily="18" charset="0"/>
                          <a:ea typeface="Times New Roman" panose="02020603050405020304" pitchFamily="18" charset="0"/>
                          <a:cs typeface="Times New Roman" panose="02020603050405020304" pitchFamily="18" charset="0"/>
                        </a:rPr>
                        <m:t>𝟓</m:t>
                      </m:r>
                      <m:r>
                        <a:rPr lang="en-US" sz="2400" b="1" i="1">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14:m>
                  <m:oMathPara xmlns:m="http://schemas.openxmlformats.org/officeDocument/2006/math">
                    <m:oMathParaPr>
                      <m:jc m:val="centerGroup"/>
                    </m:oMathParaPr>
                    <m:oMath xmlns:m="http://schemas.openxmlformats.org/officeDocument/2006/math">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𝟕𝟐</m:t>
                      </m:r>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𝟓</m:t>
                      </m:r>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14:m>
                  <m:oMathPara xmlns:m="http://schemas.openxmlformats.org/officeDocument/2006/math">
                    <m:oMathParaPr>
                      <m:jc m:val="centerGroup"/>
                    </m:oMathParaPr>
                    <m:oMath xmlns:m="http://schemas.openxmlformats.org/officeDocument/2006/math">
                      <m:r>
                        <a:rPr lang="en-US" sz="2400" b="1" i="1">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highlight>
                            <a:srgbClr val="FFFF00"/>
                          </a:highlight>
                          <a:latin typeface="Cambria Math" panose="02040503050406030204" pitchFamily="18" charset="0"/>
                          <a:ea typeface="Times New Roman" panose="02020603050405020304" pitchFamily="18" charset="0"/>
                          <a:cs typeface="Times New Roman" panose="02020603050405020304" pitchFamily="18" charset="0"/>
                        </a:rPr>
                        <m:t>𝟑𝟔𝟎</m:t>
                      </m:r>
                    </m:oMath>
                  </m:oMathPara>
                </a14:m>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kumimoji="0" lang="en-PH" sz="2000" b="1" i="0" u="none" strike="noStrike" kern="1200" cap="none" spc="0" normalizeH="0" baseline="0" noProof="0" dirty="0">
                  <a:ln>
                    <a:noFill/>
                  </a:ln>
                  <a:solidFill>
                    <a:srgbClr val="002060"/>
                  </a:solidFill>
                  <a:effectLst/>
                  <a:highlight>
                    <a:srgbClr val="FF00FF"/>
                  </a:highlight>
                  <a:uLnTx/>
                  <a:uFillTx/>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r="-1053"/>
                </a:stretch>
              </a:blipFill>
            </p:spPr>
            <p:txBody>
              <a:bodyPr/>
              <a:lstStyle/>
              <a:p>
                <a:r>
                  <a:rPr lang="en-PH">
                    <a:noFill/>
                  </a:rPr>
                  <a:t> </a:t>
                </a:r>
              </a:p>
            </p:txBody>
          </p:sp>
        </mc:Fallback>
      </mc:AlternateContent>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3891212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latin typeface="Calibri" panose="020F0502020204030204" pitchFamily="34" charset="0"/>
                <a:ea typeface="Times New Roman" panose="02020603050405020304" pitchFamily="18" charset="0"/>
                <a:cs typeface="Times New Roman" panose="02020603050405020304" pitchFamily="18" charset="0"/>
              </a:rPr>
              <a:t>MULTIPLYING DIFFERENT SIGNED INTEGERS</a:t>
            </a:r>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More Examples:</a:t>
            </a:r>
          </a:p>
          <a:p>
            <a:pPr marL="0" indent="0">
              <a:spcAft>
                <a:spcPts val="600"/>
              </a:spcAft>
              <a:buNone/>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kumimoji="0" lang="en-PH" sz="2000" b="1" i="0" u="none" strike="noStrike" kern="1200" cap="none" spc="0" normalizeH="0" baseline="0" noProof="0" dirty="0">
              <a:ln>
                <a:noFill/>
              </a:ln>
              <a:solidFill>
                <a:srgbClr val="002060"/>
              </a:solidFill>
              <a:effectLst/>
              <a:highlight>
                <a:srgbClr val="FF00FF"/>
              </a:highlight>
              <a:uLnTx/>
              <a:uFillTx/>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A2EC6FD5-2F10-4BEA-892E-08691C380BF6}"/>
              </a:ext>
            </a:extLst>
          </p:cNvPr>
          <p:cNvPicPr>
            <a:picLocks noChangeAspect="1"/>
          </p:cNvPicPr>
          <p:nvPr/>
        </p:nvPicPr>
        <p:blipFill>
          <a:blip r:embed="rId3"/>
          <a:stretch>
            <a:fillRect/>
          </a:stretch>
        </p:blipFill>
        <p:spPr>
          <a:xfrm>
            <a:off x="380999" y="1701856"/>
            <a:ext cx="3983133" cy="2165294"/>
          </a:xfrm>
          <a:prstGeom prst="rect">
            <a:avLst/>
          </a:prstGeom>
        </p:spPr>
      </p:pic>
      <p:pic>
        <p:nvPicPr>
          <p:cNvPr id="8" name="Picture 7">
            <a:extLst>
              <a:ext uri="{FF2B5EF4-FFF2-40B4-BE49-F238E27FC236}">
                <a16:creationId xmlns:a16="http://schemas.microsoft.com/office/drawing/2014/main" id="{80DFD05C-2F4B-4872-AF9E-DB8D0D3B3D3A}"/>
              </a:ext>
            </a:extLst>
          </p:cNvPr>
          <p:cNvPicPr>
            <a:picLocks noChangeAspect="1"/>
          </p:cNvPicPr>
          <p:nvPr/>
        </p:nvPicPr>
        <p:blipFill>
          <a:blip r:embed="rId4"/>
          <a:stretch>
            <a:fillRect/>
          </a:stretch>
        </p:blipFill>
        <p:spPr>
          <a:xfrm>
            <a:off x="4397262" y="1638014"/>
            <a:ext cx="4252361" cy="2236590"/>
          </a:xfrm>
          <a:prstGeom prst="rect">
            <a:avLst/>
          </a:prstGeom>
        </p:spPr>
      </p:pic>
    </p:spTree>
    <p:extLst>
      <p:ext uri="{BB962C8B-B14F-4D97-AF65-F5344CB8AC3E}">
        <p14:creationId xmlns:p14="http://schemas.microsoft.com/office/powerpoint/2010/main" val="661651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Sample Problem 4: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Perform the indicated operation.</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kumimoji="0" lang="en-PH" sz="2000" b="1" i="0" u="none" strike="noStrike" kern="1200" cap="none" spc="0" normalizeH="0" baseline="0" noProof="0" dirty="0">
              <a:ln>
                <a:noFill/>
              </a:ln>
              <a:solidFill>
                <a:srgbClr val="002060"/>
              </a:solidFill>
              <a:effectLst/>
              <a:highlight>
                <a:srgbClr val="FF00FF"/>
              </a:highlight>
              <a:uLnTx/>
              <a:uFillTx/>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pSp>
        <p:nvGrpSpPr>
          <p:cNvPr id="13" name="Group 12">
            <a:extLst>
              <a:ext uri="{FF2B5EF4-FFF2-40B4-BE49-F238E27FC236}">
                <a16:creationId xmlns:a16="http://schemas.microsoft.com/office/drawing/2014/main" id="{BEA70851-23B6-400B-9EC1-74DF589FFAFA}"/>
              </a:ext>
            </a:extLst>
          </p:cNvPr>
          <p:cNvGrpSpPr/>
          <p:nvPr/>
        </p:nvGrpSpPr>
        <p:grpSpPr>
          <a:xfrm>
            <a:off x="304800" y="1276350"/>
            <a:ext cx="6682207" cy="2362200"/>
            <a:chOff x="304800" y="1276350"/>
            <a:chExt cx="6682207" cy="2362200"/>
          </a:xfrm>
        </p:grpSpPr>
        <p:pic>
          <p:nvPicPr>
            <p:cNvPr id="10" name="Picture 9">
              <a:extLst>
                <a:ext uri="{FF2B5EF4-FFF2-40B4-BE49-F238E27FC236}">
                  <a16:creationId xmlns:a16="http://schemas.microsoft.com/office/drawing/2014/main" id="{B1A437CE-CF72-4E6F-A8AE-25DB10D0524B}"/>
                </a:ext>
              </a:extLst>
            </p:cNvPr>
            <p:cNvPicPr>
              <a:picLocks noChangeAspect="1"/>
            </p:cNvPicPr>
            <p:nvPr/>
          </p:nvPicPr>
          <p:blipFill>
            <a:blip r:embed="rId3"/>
            <a:stretch>
              <a:fillRect/>
            </a:stretch>
          </p:blipFill>
          <p:spPr>
            <a:xfrm>
              <a:off x="304800" y="1276350"/>
              <a:ext cx="3543300" cy="2362200"/>
            </a:xfrm>
            <a:prstGeom prst="rect">
              <a:avLst/>
            </a:prstGeom>
          </p:spPr>
        </p:pic>
        <p:pic>
          <p:nvPicPr>
            <p:cNvPr id="12" name="Picture 11">
              <a:extLst>
                <a:ext uri="{FF2B5EF4-FFF2-40B4-BE49-F238E27FC236}">
                  <a16:creationId xmlns:a16="http://schemas.microsoft.com/office/drawing/2014/main" id="{AA330821-BB96-4FA7-90C6-A4431FF2280D}"/>
                </a:ext>
              </a:extLst>
            </p:cNvPr>
            <p:cNvPicPr>
              <a:picLocks noChangeAspect="1"/>
            </p:cNvPicPr>
            <p:nvPr/>
          </p:nvPicPr>
          <p:blipFill>
            <a:blip r:embed="rId4"/>
            <a:stretch>
              <a:fillRect/>
            </a:stretch>
          </p:blipFill>
          <p:spPr>
            <a:xfrm>
              <a:off x="4343400" y="1326460"/>
              <a:ext cx="2643607" cy="2261980"/>
            </a:xfrm>
            <a:prstGeom prst="rect">
              <a:avLst/>
            </a:prstGeom>
          </p:spPr>
        </p:pic>
      </p:grpSp>
    </p:spTree>
    <p:extLst>
      <p:ext uri="{BB962C8B-B14F-4D97-AF65-F5344CB8AC3E}">
        <p14:creationId xmlns:p14="http://schemas.microsoft.com/office/powerpoint/2010/main" val="1422744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Sample Problem 4: </a:t>
            </a:r>
            <a:r>
              <a:rPr lang="en-PH" sz="2400" dirty="0">
                <a:effectLst/>
                <a:latin typeface="Calibri" panose="020F0502020204030204" pitchFamily="34" charset="0"/>
                <a:ea typeface="Times New Roman" panose="02020603050405020304" pitchFamily="18" charset="0"/>
                <a:cs typeface="Times New Roman" panose="02020603050405020304" pitchFamily="18" charset="0"/>
              </a:rPr>
              <a:t>Solution</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kumimoji="0" lang="en-PH" sz="2000" b="1" i="0" u="none" strike="noStrike" kern="1200" cap="none" spc="0" normalizeH="0" baseline="0" noProof="0" dirty="0">
              <a:ln>
                <a:noFill/>
              </a:ln>
              <a:solidFill>
                <a:srgbClr val="002060"/>
              </a:solidFill>
              <a:effectLst/>
              <a:highlight>
                <a:srgbClr val="FF00FF"/>
              </a:highlight>
              <a:uLnTx/>
              <a:uFillTx/>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6C0D9998-50A9-4385-B655-8140070BCC05}"/>
              </a:ext>
            </a:extLst>
          </p:cNvPr>
          <p:cNvPicPr>
            <a:picLocks noChangeAspect="1"/>
          </p:cNvPicPr>
          <p:nvPr/>
        </p:nvPicPr>
        <p:blipFill>
          <a:blip r:embed="rId3"/>
          <a:stretch>
            <a:fillRect/>
          </a:stretch>
        </p:blipFill>
        <p:spPr>
          <a:xfrm>
            <a:off x="228600" y="1200150"/>
            <a:ext cx="3827689" cy="2209800"/>
          </a:xfrm>
          <a:prstGeom prst="rect">
            <a:avLst/>
          </a:prstGeom>
        </p:spPr>
      </p:pic>
      <p:pic>
        <p:nvPicPr>
          <p:cNvPr id="8" name="Picture 7">
            <a:extLst>
              <a:ext uri="{FF2B5EF4-FFF2-40B4-BE49-F238E27FC236}">
                <a16:creationId xmlns:a16="http://schemas.microsoft.com/office/drawing/2014/main" id="{69E648A0-E9A7-467C-8B52-C9E87314F559}"/>
              </a:ext>
            </a:extLst>
          </p:cNvPr>
          <p:cNvPicPr>
            <a:picLocks noChangeAspect="1"/>
          </p:cNvPicPr>
          <p:nvPr/>
        </p:nvPicPr>
        <p:blipFill>
          <a:blip r:embed="rId4"/>
          <a:stretch>
            <a:fillRect/>
          </a:stretch>
        </p:blipFill>
        <p:spPr>
          <a:xfrm>
            <a:off x="4419600" y="1200148"/>
            <a:ext cx="3232332" cy="2209799"/>
          </a:xfrm>
          <a:prstGeom prst="rect">
            <a:avLst/>
          </a:prstGeom>
        </p:spPr>
      </p:pic>
    </p:spTree>
    <p:extLst>
      <p:ext uri="{BB962C8B-B14F-4D97-AF65-F5344CB8AC3E}">
        <p14:creationId xmlns:p14="http://schemas.microsoft.com/office/powerpoint/2010/main" val="1919465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6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ADDITION AND SUBTRACTION OF INTEGERS USING THE NUMBER LINE</a:t>
            </a:r>
            <a:endParaRPr lang="en-PH"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2400" dirty="0">
                <a:effectLst/>
                <a:latin typeface="Calibri" panose="020F0502020204030204" pitchFamily="34" charset="0"/>
                <a:ea typeface="Calibri" panose="020F0502020204030204" pitchFamily="34" charset="0"/>
              </a:rPr>
              <a:t>A number line is used as a visual model to show what happens when positive and negative numbers are </a:t>
            </a:r>
            <a:r>
              <a:rPr lang="en-US" sz="2400" b="1" dirty="0">
                <a:solidFill>
                  <a:srgbClr val="FF0000"/>
                </a:solidFill>
                <a:effectLst/>
                <a:latin typeface="Calibri" panose="020F0502020204030204" pitchFamily="34" charset="0"/>
                <a:ea typeface="Calibri" panose="020F0502020204030204" pitchFamily="34" charset="0"/>
              </a:rPr>
              <a:t>added</a:t>
            </a:r>
            <a:r>
              <a:rPr lang="en-US" sz="2400" dirty="0">
                <a:effectLst/>
                <a:latin typeface="Calibri" panose="020F0502020204030204" pitchFamily="34" charset="0"/>
                <a:ea typeface="Calibri" panose="020F0502020204030204" pitchFamily="34" charset="0"/>
              </a:rPr>
              <a:t> or </a:t>
            </a:r>
            <a:r>
              <a:rPr lang="en-US" sz="2400" b="1" dirty="0">
                <a:solidFill>
                  <a:srgbClr val="FF0000"/>
                </a:solidFill>
                <a:effectLst/>
                <a:latin typeface="Calibri" panose="020F0502020204030204" pitchFamily="34" charset="0"/>
                <a:ea typeface="Calibri" panose="020F0502020204030204" pitchFamily="34" charset="0"/>
              </a:rPr>
              <a:t>subtracted</a:t>
            </a:r>
            <a:r>
              <a:rPr lang="en-US" sz="2400" dirty="0">
                <a:effectLst/>
                <a:latin typeface="Calibri" panose="020F0502020204030204" pitchFamily="34" charset="0"/>
                <a:ea typeface="Calibri" panose="020F0502020204030204" pitchFamily="34" charset="0"/>
              </a:rPr>
              <a:t>. </a:t>
            </a:r>
            <a:endParaRPr lang="en-PH"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1109477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400" b="1"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rPr>
              <a:t>DIVIDING INTEGERS NUMERICALLY</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rules in multiplying integers also work in dividing integers.</a:t>
            </a:r>
          </a:p>
          <a:p>
            <a:pPr marL="0" indent="0">
              <a:spcAft>
                <a:spcPts val="600"/>
              </a:spcAft>
              <a:buNone/>
            </a:pPr>
            <a:endParaRPr lang="en-PH"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spcAft>
                <a:spcPts val="600"/>
              </a:spcAft>
              <a:buNone/>
            </a:pPr>
            <a:r>
              <a:rPr lang="en-US" sz="2400" b="1" dirty="0">
                <a:solidFill>
                  <a:srgbClr val="002060"/>
                </a:solidFill>
                <a:effectLst/>
                <a:highlight>
                  <a:srgbClr val="FF00FF"/>
                </a:highlight>
                <a:latin typeface="Calibri" panose="020F0502020204030204" pitchFamily="34" charset="0"/>
                <a:ea typeface="Times New Roman" panose="02020603050405020304" pitchFamily="18" charset="0"/>
                <a:cs typeface="Times New Roman" panose="02020603050405020304" pitchFamily="18" charset="0"/>
              </a:rPr>
              <a:t>Rule 1</a:t>
            </a:r>
            <a:r>
              <a:rPr lang="en-US" sz="2400" b="1" dirty="0">
                <a:solidFill>
                  <a:srgbClr val="000000"/>
                </a:solidFill>
                <a:effectLst/>
                <a:highlight>
                  <a:srgbClr val="FF00FF"/>
                </a:highlight>
                <a:latin typeface="Calibri" panose="020F0502020204030204" pitchFamily="34" charset="0"/>
                <a:ea typeface="Times New Roman" panose="02020603050405020304" pitchFamily="18" charset="0"/>
                <a:cs typeface="Times New Roman" panose="02020603050405020304" pitchFamily="18" charset="0"/>
              </a:rPr>
              <a:t>:</a:t>
            </a:r>
            <a:r>
              <a:rPr lang="en-US" sz="2400" dirty="0">
                <a:solidFill>
                  <a:srgbClr val="000000"/>
                </a:solidFill>
                <a:effectLst/>
                <a:highlight>
                  <a:srgbClr val="FF00FF"/>
                </a:highlight>
                <a:latin typeface="Calibri" panose="020F0502020204030204" pitchFamily="34" charset="0"/>
                <a:ea typeface="Times New Roman" panose="02020603050405020304" pitchFamily="18" charset="0"/>
                <a:cs typeface="Times New Roman" panose="02020603050405020304" pitchFamily="18" charset="0"/>
              </a:rPr>
              <a:t> The quotient of dividing integers with the same signs is always </a:t>
            </a:r>
            <a:r>
              <a:rPr lang="en-US" sz="2400" b="1" dirty="0">
                <a:solidFill>
                  <a:srgbClr val="000000"/>
                </a:solidFill>
                <a:effectLst/>
                <a:highlight>
                  <a:srgbClr val="FF00FF"/>
                </a:highlight>
                <a:latin typeface="Calibri" panose="020F0502020204030204" pitchFamily="34" charset="0"/>
                <a:ea typeface="Times New Roman" panose="02020603050405020304" pitchFamily="18" charset="0"/>
                <a:cs typeface="Times New Roman" panose="02020603050405020304" pitchFamily="18" charset="0"/>
              </a:rPr>
              <a:t>POSITIVE</a:t>
            </a:r>
            <a:r>
              <a:rPr lang="en-US" sz="2400" dirty="0">
                <a:solidFill>
                  <a:srgbClr val="000000"/>
                </a:solidFill>
                <a:effectLst/>
                <a:highlight>
                  <a:srgbClr val="FF00FF"/>
                </a:highlight>
                <a:latin typeface="Calibri" panose="020F0502020204030204" pitchFamily="34" charset="0"/>
                <a:ea typeface="Times New Roman" panose="02020603050405020304" pitchFamily="18" charset="0"/>
                <a:cs typeface="Times New Roman" panose="02020603050405020304" pitchFamily="18" charset="0"/>
              </a:rPr>
              <a:t>.</a:t>
            </a:r>
            <a:endParaRPr lang="en-PH" sz="2000" dirty="0">
              <a:highlight>
                <a:srgbClr val="FF00FF"/>
              </a:highlight>
              <a:latin typeface="Calibri" panose="020F0502020204030204" pitchFamily="34" charset="0"/>
              <a:ea typeface="Times New Roman" panose="02020603050405020304" pitchFamily="18" charset="0"/>
              <a:cs typeface="Times New Roman" panose="02020603050405020304" pitchFamily="18" charset="0"/>
            </a:endParaRPr>
          </a:p>
          <a:p>
            <a:pPr marL="0" indent="0" algn="ctr">
              <a:spcAft>
                <a:spcPts val="600"/>
              </a:spcAft>
              <a:buNone/>
            </a:pPr>
            <a:r>
              <a:rPr lang="en-US" sz="2400" b="1" dirty="0">
                <a:solidFill>
                  <a:srgbClr val="00206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Rule 2</a:t>
            </a:r>
            <a:r>
              <a:rPr lang="en-US" sz="2400" dirty="0">
                <a:solidFill>
                  <a:srgbClr val="00206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r>
              <a:rPr lang="en-US" sz="240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 The quotient of dividing integers with different signs is always </a:t>
            </a:r>
            <a:r>
              <a:rPr lang="en-US" sz="2400" b="1"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NEGATIVE</a:t>
            </a:r>
            <a:r>
              <a:rPr lang="en-US" sz="2400" dirty="0">
                <a:solidFill>
                  <a:srgbClr val="000000"/>
                </a:solidFill>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PH" sz="2000"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kumimoji="0" lang="en-PH" sz="2000" b="1" i="0" u="none" strike="noStrike" kern="1200" cap="none" spc="0" normalizeH="0" baseline="0" noProof="0" dirty="0">
              <a:ln>
                <a:noFill/>
              </a:ln>
              <a:solidFill>
                <a:srgbClr val="002060"/>
              </a:solidFill>
              <a:effectLst/>
              <a:highlight>
                <a:srgbClr val="FF00FF"/>
              </a:highlight>
              <a:uLnTx/>
              <a:uFillTx/>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1505529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DIVIDING SAME SIGNED INTEGERS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Example 1</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𝟏𝟔</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𝟒</m:t>
                    </m:r>
                  </m:oMath>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expression is read as</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positive sixteen divided by positive four</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Finding the quotient is the same as doing simple division.</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14:m>
                  <m:oMathPara xmlns:m="http://schemas.openxmlformats.org/officeDocument/2006/math">
                    <m:oMathParaPr>
                      <m:jc m:val="centerGroup"/>
                    </m:oMathParaPr>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𝟏𝟔</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𝟒</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𝟒</m:t>
                      </m:r>
                    </m:oMath>
                  </m:oMathPara>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Example 2</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PH"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𝟐𝟒</m:t>
                        </m:r>
                      </m:e>
                    </m:d>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PH"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𝟏𝟐</m:t>
                        </m:r>
                      </m:e>
                    </m:d>
                  </m:oMath>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expression is read as</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negative twenty-four divided by negative twelve</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14:m>
                  <m:oMathPara xmlns:m="http://schemas.openxmlformats.org/officeDocument/2006/math">
                    <m:oMathParaPr>
                      <m:jc m:val="centerGroup"/>
                    </m:oMathParaPr>
                    <m:oMath xmlns:m="http://schemas.openxmlformats.org/officeDocument/2006/math">
                      <m:d>
                        <m:dPr>
                          <m:ctrlPr>
                            <a:rPr lang="en-PH"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𝟐𝟒</m:t>
                          </m:r>
                        </m:e>
                      </m:d>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PH"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𝟏𝟐</m:t>
                          </m:r>
                        </m:e>
                      </m:d>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oMath>
                  </m:oMathPara>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endParaRPr kumimoji="0" lang="en-PH" sz="2000" b="1" i="0" u="none" strike="noStrike" kern="1200" cap="none" spc="0" normalizeH="0" baseline="0" noProof="0" dirty="0">
                  <a:ln>
                    <a:noFill/>
                  </a:ln>
                  <a:solidFill>
                    <a:srgbClr val="002060"/>
                  </a:solidFill>
                  <a:effectLst/>
                  <a:highlight>
                    <a:srgbClr val="FF00FF"/>
                  </a:highlight>
                  <a:uLnTx/>
                  <a:uFillTx/>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r="-1474"/>
                </a:stretch>
              </a:blipFill>
            </p:spPr>
            <p:txBody>
              <a:bodyPr/>
              <a:lstStyle/>
              <a:p>
                <a:r>
                  <a:rPr lang="en-PH">
                    <a:noFill/>
                  </a:rPr>
                  <a:t> </a:t>
                </a:r>
              </a:p>
            </p:txBody>
          </p:sp>
        </mc:Fallback>
      </mc:AlternateContent>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17356025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DIVIDING DIFFERENT SIGNED INTEGERS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Example 1</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𝟖</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oMath>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expression is read as</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negative eight divided by positive two</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14:m>
                  <m:oMathPara xmlns:m="http://schemas.openxmlformats.org/officeDocument/2006/math">
                    <m:oMathParaPr>
                      <m:jc m:val="centerGroup"/>
                    </m:oMathParaPr>
                    <m:oMath xmlns:m="http://schemas.openxmlformats.org/officeDocument/2006/math">
                      <m:d>
                        <m:dPr>
                          <m:ctrlPr>
                            <a:rPr lang="en-PH" sz="24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𝟖</m:t>
                          </m:r>
                        </m:e>
                      </m:d>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𝟒</m:t>
                      </m:r>
                    </m:oMath>
                  </m:oMathPara>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Example 2</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PH"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𝟕𝟐</m:t>
                        </m:r>
                      </m:e>
                    </m:d>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PH"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𝟏𝟐</m:t>
                        </m:r>
                      </m:e>
                    </m:d>
                  </m:oMath>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expression is read as</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4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negative seventy-two divided by negative twelve</a:t>
                </a: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14:m>
                  <m:oMathPara xmlns:m="http://schemas.openxmlformats.org/officeDocument/2006/math">
                    <m:oMathParaPr>
                      <m:jc m:val="centerGroup"/>
                    </m:oMathParaPr>
                    <m:oMath xmlns:m="http://schemas.openxmlformats.org/officeDocument/2006/math">
                      <m:d>
                        <m:dPr>
                          <m:ctrlPr>
                            <a:rPr lang="en-PH"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𝟕𝟐</m:t>
                          </m:r>
                        </m:e>
                      </m:d>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PH"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𝟏𝟐</m:t>
                          </m:r>
                        </m:e>
                      </m:d>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𝟔</m:t>
                      </m:r>
                    </m:oMath>
                  </m:oMathPara>
                </a14:m>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123" t="-1124" r="-1825"/>
                </a:stretch>
              </a:blipFill>
            </p:spPr>
            <p:txBody>
              <a:bodyPr/>
              <a:lstStyle/>
              <a:p>
                <a:r>
                  <a:rPr lang="en-PH">
                    <a:noFill/>
                  </a:rPr>
                  <a:t> </a:t>
                </a:r>
              </a:p>
            </p:txBody>
          </p:sp>
        </mc:Fallback>
      </mc:AlternateContent>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28513348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E36C0A"/>
                </a:solidFill>
                <a:effectLst/>
                <a:latin typeface="Calibri" panose="020F0502020204030204" pitchFamily="34" charset="0"/>
                <a:ea typeface="Times New Roman" panose="02020603050405020304" pitchFamily="18" charset="0"/>
                <a:cs typeface="Times New Roman" panose="02020603050405020304" pitchFamily="18" charset="0"/>
              </a:rPr>
              <a:t>DIVIDING DIFFERENT SIGNED INTEGERS</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More Examples:</a:t>
            </a:r>
          </a:p>
          <a:p>
            <a:pPr marL="0" indent="0">
              <a:spcAft>
                <a:spcPts val="600"/>
              </a:spcAft>
              <a:buNone/>
            </a:pPr>
            <a:endParaRPr lang="en-PH"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pSp>
        <p:nvGrpSpPr>
          <p:cNvPr id="9" name="Group 8">
            <a:extLst>
              <a:ext uri="{FF2B5EF4-FFF2-40B4-BE49-F238E27FC236}">
                <a16:creationId xmlns:a16="http://schemas.microsoft.com/office/drawing/2014/main" id="{6E397FFD-374F-4B78-B9DD-FD8B533D8DE7}"/>
              </a:ext>
            </a:extLst>
          </p:cNvPr>
          <p:cNvGrpSpPr/>
          <p:nvPr/>
        </p:nvGrpSpPr>
        <p:grpSpPr>
          <a:xfrm>
            <a:off x="221974" y="1657350"/>
            <a:ext cx="6193195" cy="1373301"/>
            <a:chOff x="221974" y="1657350"/>
            <a:chExt cx="6193195" cy="1373301"/>
          </a:xfrm>
        </p:grpSpPr>
        <p:pic>
          <p:nvPicPr>
            <p:cNvPr id="5" name="Picture 4">
              <a:extLst>
                <a:ext uri="{FF2B5EF4-FFF2-40B4-BE49-F238E27FC236}">
                  <a16:creationId xmlns:a16="http://schemas.microsoft.com/office/drawing/2014/main" id="{704C0279-B7AD-4A5C-A269-A0AD55001247}"/>
                </a:ext>
              </a:extLst>
            </p:cNvPr>
            <p:cNvPicPr>
              <a:picLocks noChangeAspect="1"/>
            </p:cNvPicPr>
            <p:nvPr/>
          </p:nvPicPr>
          <p:blipFill>
            <a:blip r:embed="rId3"/>
            <a:stretch>
              <a:fillRect/>
            </a:stretch>
          </p:blipFill>
          <p:spPr>
            <a:xfrm>
              <a:off x="221974" y="1657350"/>
              <a:ext cx="2472090" cy="1295400"/>
            </a:xfrm>
            <a:prstGeom prst="rect">
              <a:avLst/>
            </a:prstGeom>
          </p:spPr>
        </p:pic>
        <p:pic>
          <p:nvPicPr>
            <p:cNvPr id="8" name="Picture 7">
              <a:extLst>
                <a:ext uri="{FF2B5EF4-FFF2-40B4-BE49-F238E27FC236}">
                  <a16:creationId xmlns:a16="http://schemas.microsoft.com/office/drawing/2014/main" id="{9946B80A-A9DA-4C39-A1FF-00C0F563C5A1}"/>
                </a:ext>
              </a:extLst>
            </p:cNvPr>
            <p:cNvPicPr>
              <a:picLocks noChangeAspect="1"/>
            </p:cNvPicPr>
            <p:nvPr/>
          </p:nvPicPr>
          <p:blipFill>
            <a:blip r:embed="rId4"/>
            <a:stretch>
              <a:fillRect/>
            </a:stretch>
          </p:blipFill>
          <p:spPr>
            <a:xfrm>
              <a:off x="3943079" y="1669422"/>
              <a:ext cx="2472090" cy="1361229"/>
            </a:xfrm>
            <a:prstGeom prst="rect">
              <a:avLst/>
            </a:prstGeom>
          </p:spPr>
        </p:pic>
      </p:grpSp>
    </p:spTree>
    <p:extLst>
      <p:ext uri="{BB962C8B-B14F-4D97-AF65-F5344CB8AC3E}">
        <p14:creationId xmlns:p14="http://schemas.microsoft.com/office/powerpoint/2010/main" val="2471437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Sample Problem 5: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Perform the indicated operation.</a:t>
            </a:r>
          </a:p>
          <a:p>
            <a:pPr marL="0" indent="0">
              <a:spcAft>
                <a:spcPts val="600"/>
              </a:spcAft>
              <a:buNone/>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PH"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6" name="Picture 5">
            <a:extLst>
              <a:ext uri="{FF2B5EF4-FFF2-40B4-BE49-F238E27FC236}">
                <a16:creationId xmlns:a16="http://schemas.microsoft.com/office/drawing/2014/main" id="{14E04C29-47A6-4E21-A325-E6EFA3641AEF}"/>
              </a:ext>
            </a:extLst>
          </p:cNvPr>
          <p:cNvPicPr>
            <a:picLocks noChangeAspect="1"/>
          </p:cNvPicPr>
          <p:nvPr/>
        </p:nvPicPr>
        <p:blipFill>
          <a:blip r:embed="rId3"/>
          <a:stretch>
            <a:fillRect/>
          </a:stretch>
        </p:blipFill>
        <p:spPr>
          <a:xfrm>
            <a:off x="228600" y="1200150"/>
            <a:ext cx="2362200" cy="1670834"/>
          </a:xfrm>
          <a:prstGeom prst="rect">
            <a:avLst/>
          </a:prstGeom>
        </p:spPr>
      </p:pic>
      <p:pic>
        <p:nvPicPr>
          <p:cNvPr id="11" name="Picture 10">
            <a:extLst>
              <a:ext uri="{FF2B5EF4-FFF2-40B4-BE49-F238E27FC236}">
                <a16:creationId xmlns:a16="http://schemas.microsoft.com/office/drawing/2014/main" id="{189218CC-6074-4FCA-B8CB-F6F50FCB0166}"/>
              </a:ext>
            </a:extLst>
          </p:cNvPr>
          <p:cNvPicPr>
            <a:picLocks noChangeAspect="1"/>
          </p:cNvPicPr>
          <p:nvPr/>
        </p:nvPicPr>
        <p:blipFill>
          <a:blip r:embed="rId4"/>
          <a:stretch>
            <a:fillRect/>
          </a:stretch>
        </p:blipFill>
        <p:spPr>
          <a:xfrm>
            <a:off x="4114800" y="1200150"/>
            <a:ext cx="1803195" cy="1600200"/>
          </a:xfrm>
          <a:prstGeom prst="rect">
            <a:avLst/>
          </a:prstGeom>
        </p:spPr>
      </p:pic>
    </p:spTree>
    <p:extLst>
      <p:ext uri="{BB962C8B-B14F-4D97-AF65-F5344CB8AC3E}">
        <p14:creationId xmlns:p14="http://schemas.microsoft.com/office/powerpoint/2010/main" val="3255636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400" b="1" dirty="0">
                <a:solidFill>
                  <a:srgbClr val="4F81BD"/>
                </a:solidFill>
                <a:effectLst/>
                <a:latin typeface="Calibri" panose="020F0502020204030204" pitchFamily="34" charset="0"/>
                <a:ea typeface="Calibri" panose="020F0502020204030204" pitchFamily="34" charset="0"/>
                <a:cs typeface="Calibri" panose="020F0502020204030204" pitchFamily="34" charset="0"/>
              </a:rPr>
              <a:t>Sample Problem 5: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Solution</a:t>
            </a:r>
          </a:p>
          <a:p>
            <a:pPr marL="0" indent="0">
              <a:spcAft>
                <a:spcPts val="600"/>
              </a:spcAft>
              <a:buNone/>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PH"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9DC2BE4D-D6DF-481B-9A08-786750888901}"/>
              </a:ext>
            </a:extLst>
          </p:cNvPr>
          <p:cNvPicPr>
            <a:picLocks noChangeAspect="1"/>
          </p:cNvPicPr>
          <p:nvPr/>
        </p:nvPicPr>
        <p:blipFill>
          <a:blip r:embed="rId3"/>
          <a:stretch>
            <a:fillRect/>
          </a:stretch>
        </p:blipFill>
        <p:spPr>
          <a:xfrm>
            <a:off x="381000" y="1200150"/>
            <a:ext cx="2971800" cy="1840938"/>
          </a:xfrm>
          <a:prstGeom prst="rect">
            <a:avLst/>
          </a:prstGeom>
        </p:spPr>
      </p:pic>
      <p:pic>
        <p:nvPicPr>
          <p:cNvPr id="9" name="Picture 8">
            <a:extLst>
              <a:ext uri="{FF2B5EF4-FFF2-40B4-BE49-F238E27FC236}">
                <a16:creationId xmlns:a16="http://schemas.microsoft.com/office/drawing/2014/main" id="{C83805C9-67B7-4445-B6D6-3C828B1F934F}"/>
              </a:ext>
            </a:extLst>
          </p:cNvPr>
          <p:cNvPicPr>
            <a:picLocks noChangeAspect="1"/>
          </p:cNvPicPr>
          <p:nvPr/>
        </p:nvPicPr>
        <p:blipFill>
          <a:blip r:embed="rId4"/>
          <a:stretch>
            <a:fillRect/>
          </a:stretch>
        </p:blipFill>
        <p:spPr>
          <a:xfrm>
            <a:off x="4519761" y="1276350"/>
            <a:ext cx="2546961" cy="1672930"/>
          </a:xfrm>
          <a:prstGeom prst="rect">
            <a:avLst/>
          </a:prstGeom>
        </p:spPr>
      </p:pic>
    </p:spTree>
    <p:extLst>
      <p:ext uri="{BB962C8B-B14F-4D97-AF65-F5344CB8AC3E}">
        <p14:creationId xmlns:p14="http://schemas.microsoft.com/office/powerpoint/2010/main" val="1170851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p:sp>
        <p:nvSpPr>
          <p:cNvPr id="3" name="Content Placeholder 2"/>
          <p:cNvSpPr>
            <a:spLocks noGrp="1"/>
          </p:cNvSpPr>
          <p:nvPr>
            <p:ph idx="1"/>
          </p:nvPr>
        </p:nvSpPr>
        <p:spPr>
          <a:xfrm>
            <a:off x="228600" y="438150"/>
            <a:ext cx="8686800" cy="4343400"/>
          </a:xfrm>
        </p:spPr>
        <p:txBody>
          <a:bodyPr>
            <a:noAutofit/>
          </a:bodyPr>
          <a:lstStyle/>
          <a:p>
            <a:pPr marL="0" indent="0" algn="ctr">
              <a:spcAft>
                <a:spcPts val="600"/>
              </a:spcAft>
              <a:buNone/>
            </a:pPr>
            <a:r>
              <a:rPr lang="en-US" sz="26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THINGS TO REMEMBER IN ADDING OR SUBTRACTING INTEGERS USING THE NUMBER LINE:</a:t>
            </a:r>
            <a:endParaRPr lang="en-PH" sz="26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n-US" sz="2400" dirty="0">
                <a:effectLst/>
                <a:latin typeface="Calibri" panose="020F0502020204030204" pitchFamily="34" charset="0"/>
                <a:ea typeface="Calibri" panose="020F0502020204030204" pitchFamily="34" charset="0"/>
                <a:cs typeface="Calibri" panose="020F0502020204030204" pitchFamily="34" charset="0"/>
              </a:rPr>
              <a:t>The starting point is always at </a:t>
            </a:r>
            <a:r>
              <a:rPr lang="en-US" sz="2400" b="1"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ZERO</a:t>
            </a:r>
            <a:r>
              <a:rPr lang="en-US" sz="2400" dirty="0">
                <a:effectLst/>
                <a:latin typeface="Calibri" panose="020F0502020204030204" pitchFamily="34" charset="0"/>
                <a:ea typeface="Calibri" panose="020F0502020204030204" pitchFamily="34" charset="0"/>
                <a:cs typeface="Calibri" panose="020F0502020204030204" pitchFamily="34" charset="0"/>
              </a:rPr>
              <a:t>.</a:t>
            </a:r>
          </a:p>
          <a:p>
            <a:pPr marL="0" lvl="0" indent="0" algn="just">
              <a:buNone/>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spcAft>
                <a:spcPts val="600"/>
              </a:spcAft>
            </a:pPr>
            <a:r>
              <a:rPr lang="en-US" sz="2400" dirty="0">
                <a:effectLst/>
                <a:latin typeface="Calibri" panose="020F0502020204030204" pitchFamily="34" charset="0"/>
                <a:ea typeface="Calibri" panose="020F0502020204030204" pitchFamily="34" charset="0"/>
                <a:cs typeface="Calibri" panose="020F0502020204030204" pitchFamily="34" charset="0"/>
              </a:rPr>
              <a:t>If the integer is </a:t>
            </a:r>
            <a:r>
              <a:rPr lang="en-US" sz="2400" b="1" dirty="0">
                <a:effectLst/>
                <a:highlight>
                  <a:srgbClr val="00FFFF"/>
                </a:highlight>
                <a:latin typeface="Calibri" panose="020F0502020204030204" pitchFamily="34" charset="0"/>
                <a:ea typeface="Calibri" panose="020F0502020204030204" pitchFamily="34" charset="0"/>
                <a:cs typeface="Calibri" panose="020F0502020204030204" pitchFamily="34" charset="0"/>
              </a:rPr>
              <a:t>positive</a:t>
            </a:r>
            <a:r>
              <a:rPr lang="en-US" sz="2400" dirty="0">
                <a:effectLst/>
                <a:latin typeface="Calibri" panose="020F0502020204030204" pitchFamily="34" charset="0"/>
                <a:ea typeface="Calibri" panose="020F0502020204030204" pitchFamily="34" charset="0"/>
                <a:cs typeface="Calibri" panose="020F0502020204030204" pitchFamily="34" charset="0"/>
              </a:rPr>
              <a:t> the movement on the number line is always to the </a:t>
            </a:r>
            <a:r>
              <a:rPr lang="en-US" sz="2400" b="1" dirty="0">
                <a:effectLst/>
                <a:highlight>
                  <a:srgbClr val="00FFFF"/>
                </a:highlight>
                <a:latin typeface="Calibri" panose="020F0502020204030204" pitchFamily="34" charset="0"/>
                <a:ea typeface="Calibri" panose="020F0502020204030204" pitchFamily="34" charset="0"/>
                <a:cs typeface="Calibri" panose="020F0502020204030204" pitchFamily="34" charset="0"/>
              </a:rPr>
              <a:t>RIGHT</a:t>
            </a:r>
            <a:r>
              <a:rPr lang="en-US" sz="2400" dirty="0">
                <a:effectLst/>
                <a:latin typeface="Calibri" panose="020F0502020204030204" pitchFamily="34" charset="0"/>
                <a:ea typeface="Calibri" panose="020F0502020204030204" pitchFamily="34" charset="0"/>
                <a:cs typeface="Calibri" panose="020F0502020204030204" pitchFamily="34" charset="0"/>
              </a:rPr>
              <a:t>.</a:t>
            </a:r>
          </a:p>
          <a:p>
            <a:pPr marL="0" lvl="0" indent="0" algn="just">
              <a:spcAft>
                <a:spcPts val="600"/>
              </a:spcAft>
              <a:buNone/>
            </a:pP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rPr>
              <a:t>If the integer is </a:t>
            </a:r>
            <a:r>
              <a:rPr lang="en-US" sz="2400" b="1" dirty="0">
                <a:effectLst/>
                <a:highlight>
                  <a:srgbClr val="00FF00"/>
                </a:highlight>
                <a:latin typeface="Calibri" panose="020F0502020204030204" pitchFamily="34" charset="0"/>
                <a:ea typeface="Calibri" panose="020F0502020204030204" pitchFamily="34" charset="0"/>
              </a:rPr>
              <a:t>negative</a:t>
            </a:r>
            <a:r>
              <a:rPr lang="en-US" sz="2400" dirty="0">
                <a:effectLst/>
                <a:latin typeface="Calibri" panose="020F0502020204030204" pitchFamily="34" charset="0"/>
                <a:ea typeface="Calibri" panose="020F0502020204030204" pitchFamily="34" charset="0"/>
              </a:rPr>
              <a:t> the movement on the number line is always to the </a:t>
            </a:r>
            <a:r>
              <a:rPr lang="en-US" sz="2400" b="1" dirty="0">
                <a:effectLst/>
                <a:highlight>
                  <a:srgbClr val="00FF00"/>
                </a:highlight>
                <a:latin typeface="Calibri" panose="020F0502020204030204" pitchFamily="34" charset="0"/>
                <a:ea typeface="Calibri" panose="020F0502020204030204" pitchFamily="34" charset="0"/>
              </a:rPr>
              <a:t>LEFT</a:t>
            </a:r>
            <a:r>
              <a:rPr lang="en-US" sz="2400" dirty="0">
                <a:effectLst/>
                <a:latin typeface="Calibri" panose="020F0502020204030204" pitchFamily="34" charset="0"/>
                <a:ea typeface="Calibri" panose="020F0502020204030204" pitchFamily="34" charset="0"/>
              </a:rPr>
              <a:t>.</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7322F3D-D66C-4FA3-9630-D03259EE24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spTree>
    <p:extLst>
      <p:ext uri="{BB962C8B-B14F-4D97-AF65-F5344CB8AC3E}">
        <p14:creationId xmlns:p14="http://schemas.microsoft.com/office/powerpoint/2010/main" val="4067740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6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ADDING SAME SIGNED NUMBERS</a:t>
                </a:r>
                <a:endParaRPr lang="en-PH"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Example 1:</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Obviously, the answer is positive 7. Let’s use a number line to visually show that the answer is really positive 7.</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The starting point is at 0.</a:t>
                </a: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263" t="-1124" r="-1053"/>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6" name="Picture 5">
            <a:extLst>
              <a:ext uri="{FF2B5EF4-FFF2-40B4-BE49-F238E27FC236}">
                <a16:creationId xmlns:a16="http://schemas.microsoft.com/office/drawing/2014/main" id="{50631ABC-2E27-45EF-A7F9-5E1594ABC790}"/>
              </a:ext>
            </a:extLst>
          </p:cNvPr>
          <p:cNvPicPr>
            <a:picLocks noChangeAspect="1"/>
          </p:cNvPicPr>
          <p:nvPr/>
        </p:nvPicPr>
        <p:blipFill>
          <a:blip r:embed="rId4"/>
          <a:stretch>
            <a:fillRect/>
          </a:stretch>
        </p:blipFill>
        <p:spPr>
          <a:xfrm>
            <a:off x="1115568" y="3257550"/>
            <a:ext cx="6912864" cy="914400"/>
          </a:xfrm>
          <a:prstGeom prst="rect">
            <a:avLst/>
          </a:prstGeom>
        </p:spPr>
      </p:pic>
    </p:spTree>
    <p:extLst>
      <p:ext uri="{BB962C8B-B14F-4D97-AF65-F5344CB8AC3E}">
        <p14:creationId xmlns:p14="http://schemas.microsoft.com/office/powerpoint/2010/main" val="232894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6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ADDING SAME SIGNED NUMBERS</a:t>
                </a:r>
                <a:endParaRPr lang="en-PH"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Aft>
                    <a:spcPts val="600"/>
                  </a:spcAft>
                  <a:buNone/>
                </a:pPr>
                <a:r>
                  <a:rPr lang="en-U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Example 1:</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Since 5 is positive, move 5 units to the right of 0.</a:t>
                </a:r>
              </a:p>
              <a:p>
                <a:pPr marL="0" indent="0">
                  <a:spcAft>
                    <a:spcPts val="6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Since were adding positive 2 to positive 5, move 2 more units to the right of 5.</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spcAft>
                    <a:spcPts val="6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spcAft>
                    <a:spcPts val="600"/>
                  </a:spcAft>
                  <a:buNone/>
                </a:pPr>
                <a:r>
                  <a:rPr lang="en-US" sz="24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Therefore, </a:t>
                </a:r>
                <a14:m>
                  <m:oMath xmlns:m="http://schemas.openxmlformats.org/officeDocument/2006/math">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𝟓</m:t>
                    </m:r>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𝟐</m:t>
                    </m:r>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highlight>
                          <a:srgbClr val="00FFFF"/>
                        </a:highlight>
                        <a:latin typeface="Cambria Math" panose="02040503050406030204" pitchFamily="18" charset="0"/>
                        <a:ea typeface="Calibri" panose="020F0502020204030204" pitchFamily="34" charset="0"/>
                        <a:cs typeface="Times New Roman" panose="02020603050405020304" pitchFamily="18" charset="0"/>
                      </a:rPr>
                      <m:t>𝟕</m:t>
                    </m:r>
                  </m:oMath>
                </a14:m>
                <a:r>
                  <a:rPr lang="en-US" sz="2400" b="1" dirty="0">
                    <a:effectLst/>
                    <a:highlight>
                      <a:srgbClr val="00FFFF"/>
                    </a:highlight>
                    <a:latin typeface="Calibri" panose="020F0502020204030204" pitchFamily="34" charset="0"/>
                    <a:ea typeface="Times New Roman" panose="02020603050405020304" pitchFamily="18" charset="0"/>
                    <a:cs typeface="Times New Roman" panose="02020603050405020304" pitchFamily="18" charset="0"/>
                  </a:rPr>
                  <a:t>.</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263" t="-1124" r="-281" b="-4354"/>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grpSp>
        <p:nvGrpSpPr>
          <p:cNvPr id="8" name="Group 7">
            <a:extLst>
              <a:ext uri="{FF2B5EF4-FFF2-40B4-BE49-F238E27FC236}">
                <a16:creationId xmlns:a16="http://schemas.microsoft.com/office/drawing/2014/main" id="{4B1D9858-5874-4370-8FC9-D92D7D8436E2}"/>
              </a:ext>
            </a:extLst>
          </p:cNvPr>
          <p:cNvGrpSpPr/>
          <p:nvPr/>
        </p:nvGrpSpPr>
        <p:grpSpPr>
          <a:xfrm>
            <a:off x="1907944" y="1959251"/>
            <a:ext cx="4631634" cy="767798"/>
            <a:chOff x="0" y="0"/>
            <a:chExt cx="5759450" cy="824865"/>
          </a:xfrm>
        </p:grpSpPr>
        <p:pic>
          <p:nvPicPr>
            <p:cNvPr id="9" name="Picture 8" descr="A close up of a clock&#10;&#10;Description automatically generated">
              <a:extLst>
                <a:ext uri="{FF2B5EF4-FFF2-40B4-BE49-F238E27FC236}">
                  <a16:creationId xmlns:a16="http://schemas.microsoft.com/office/drawing/2014/main" id="{0608F956-E0DB-4BD3-B952-ACE63BFFB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00"/>
              <a:ext cx="5759450" cy="761365"/>
            </a:xfrm>
            <a:prstGeom prst="rect">
              <a:avLst/>
            </a:prstGeom>
          </p:spPr>
        </p:pic>
        <p:grpSp>
          <p:nvGrpSpPr>
            <p:cNvPr id="10" name="Group 9">
              <a:extLst>
                <a:ext uri="{FF2B5EF4-FFF2-40B4-BE49-F238E27FC236}">
                  <a16:creationId xmlns:a16="http://schemas.microsoft.com/office/drawing/2014/main" id="{88ACDDDD-4604-4D4A-B1A9-30CB532BB812}"/>
                </a:ext>
              </a:extLst>
            </p:cNvPr>
            <p:cNvGrpSpPr/>
            <p:nvPr/>
          </p:nvGrpSpPr>
          <p:grpSpPr>
            <a:xfrm>
              <a:off x="1898650" y="0"/>
              <a:ext cx="2359831" cy="438150"/>
              <a:chOff x="0" y="0"/>
              <a:chExt cx="2359831" cy="438150"/>
            </a:xfrm>
          </p:grpSpPr>
          <p:grpSp>
            <p:nvGrpSpPr>
              <p:cNvPr id="11" name="Group 10">
                <a:extLst>
                  <a:ext uri="{FF2B5EF4-FFF2-40B4-BE49-F238E27FC236}">
                    <a16:creationId xmlns:a16="http://schemas.microsoft.com/office/drawing/2014/main" id="{0C3B6D61-2011-4BDB-A0C2-E756995DBA95}"/>
                  </a:ext>
                </a:extLst>
              </p:cNvPr>
              <p:cNvGrpSpPr/>
              <p:nvPr/>
            </p:nvGrpSpPr>
            <p:grpSpPr>
              <a:xfrm>
                <a:off x="127000" y="0"/>
                <a:ext cx="1708152" cy="333375"/>
                <a:chOff x="0" y="0"/>
                <a:chExt cx="1295400" cy="333482"/>
              </a:xfrm>
            </p:grpSpPr>
            <p:sp>
              <p:nvSpPr>
                <p:cNvPr id="16" name="Freeform 7589">
                  <a:extLst>
                    <a:ext uri="{FF2B5EF4-FFF2-40B4-BE49-F238E27FC236}">
                      <a16:creationId xmlns:a16="http://schemas.microsoft.com/office/drawing/2014/main" id="{DF1E5347-3BD0-4651-B18F-1EC55079BB55}"/>
                    </a:ext>
                  </a:extLst>
                </p:cNvPr>
                <p:cNvSpPr/>
                <p:nvPr/>
              </p:nvSpPr>
              <p:spPr>
                <a:xfrm>
                  <a:off x="0" y="0"/>
                  <a:ext cx="323850" cy="333375"/>
                </a:xfrm>
                <a:custGeom>
                  <a:avLst/>
                  <a:gdLst>
                    <a:gd name="connsiteX0" fmla="*/ 0 w 323850"/>
                    <a:gd name="connsiteY0" fmla="*/ 333482 h 333482"/>
                    <a:gd name="connsiteX1" fmla="*/ 104775 w 323850"/>
                    <a:gd name="connsiteY1" fmla="*/ 107 h 333482"/>
                    <a:gd name="connsiteX2" fmla="*/ 323850 w 323850"/>
                    <a:gd name="connsiteY2" fmla="*/ 304907 h 333482"/>
                  </a:gdLst>
                  <a:ahLst/>
                  <a:cxnLst>
                    <a:cxn ang="0">
                      <a:pos x="connsiteX0" y="connsiteY0"/>
                    </a:cxn>
                    <a:cxn ang="0">
                      <a:pos x="connsiteX1" y="connsiteY1"/>
                    </a:cxn>
                    <a:cxn ang="0">
                      <a:pos x="connsiteX2" y="connsiteY2"/>
                    </a:cxn>
                  </a:cxnLst>
                  <a:rect l="l" t="t" r="r" b="b"/>
                  <a:pathLst>
                    <a:path w="323850" h="333482">
                      <a:moveTo>
                        <a:pt x="0" y="333482"/>
                      </a:moveTo>
                      <a:cubicBezTo>
                        <a:pt x="25400" y="169176"/>
                        <a:pt x="50800" y="4870"/>
                        <a:pt x="104775" y="107"/>
                      </a:cubicBezTo>
                      <a:cubicBezTo>
                        <a:pt x="158750" y="-4656"/>
                        <a:pt x="241300" y="150125"/>
                        <a:pt x="323850" y="304907"/>
                      </a:cubicBezTo>
                    </a:path>
                  </a:pathLst>
                </a:custGeom>
                <a:noFill/>
                <a:ln w="2857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7" name="Freeform 7590">
                  <a:extLst>
                    <a:ext uri="{FF2B5EF4-FFF2-40B4-BE49-F238E27FC236}">
                      <a16:creationId xmlns:a16="http://schemas.microsoft.com/office/drawing/2014/main" id="{E79AF8F4-4E5D-4605-A7AB-959920B235D4}"/>
                    </a:ext>
                  </a:extLst>
                </p:cNvPr>
                <p:cNvSpPr/>
                <p:nvPr/>
              </p:nvSpPr>
              <p:spPr>
                <a:xfrm>
                  <a:off x="323850" y="0"/>
                  <a:ext cx="323850" cy="333375"/>
                </a:xfrm>
                <a:custGeom>
                  <a:avLst/>
                  <a:gdLst>
                    <a:gd name="connsiteX0" fmla="*/ 0 w 323850"/>
                    <a:gd name="connsiteY0" fmla="*/ 333482 h 333482"/>
                    <a:gd name="connsiteX1" fmla="*/ 104775 w 323850"/>
                    <a:gd name="connsiteY1" fmla="*/ 107 h 333482"/>
                    <a:gd name="connsiteX2" fmla="*/ 323850 w 323850"/>
                    <a:gd name="connsiteY2" fmla="*/ 304907 h 333482"/>
                  </a:gdLst>
                  <a:ahLst/>
                  <a:cxnLst>
                    <a:cxn ang="0">
                      <a:pos x="connsiteX0" y="connsiteY0"/>
                    </a:cxn>
                    <a:cxn ang="0">
                      <a:pos x="connsiteX1" y="connsiteY1"/>
                    </a:cxn>
                    <a:cxn ang="0">
                      <a:pos x="connsiteX2" y="connsiteY2"/>
                    </a:cxn>
                  </a:cxnLst>
                  <a:rect l="l" t="t" r="r" b="b"/>
                  <a:pathLst>
                    <a:path w="323850" h="333482">
                      <a:moveTo>
                        <a:pt x="0" y="333482"/>
                      </a:moveTo>
                      <a:cubicBezTo>
                        <a:pt x="25400" y="169176"/>
                        <a:pt x="50800" y="4870"/>
                        <a:pt x="104775" y="107"/>
                      </a:cubicBezTo>
                      <a:cubicBezTo>
                        <a:pt x="158750" y="-4656"/>
                        <a:pt x="241300" y="150125"/>
                        <a:pt x="323850" y="304907"/>
                      </a:cubicBezTo>
                    </a:path>
                  </a:pathLst>
                </a:custGeom>
                <a:noFill/>
                <a:ln w="2857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8" name="Freeform 7591">
                  <a:extLst>
                    <a:ext uri="{FF2B5EF4-FFF2-40B4-BE49-F238E27FC236}">
                      <a16:creationId xmlns:a16="http://schemas.microsoft.com/office/drawing/2014/main" id="{3C99C481-41EB-4187-8588-06040398F138}"/>
                    </a:ext>
                  </a:extLst>
                </p:cNvPr>
                <p:cNvSpPr/>
                <p:nvPr/>
              </p:nvSpPr>
              <p:spPr>
                <a:xfrm>
                  <a:off x="647700" y="0"/>
                  <a:ext cx="323850" cy="333375"/>
                </a:xfrm>
                <a:custGeom>
                  <a:avLst/>
                  <a:gdLst>
                    <a:gd name="connsiteX0" fmla="*/ 0 w 323850"/>
                    <a:gd name="connsiteY0" fmla="*/ 333482 h 333482"/>
                    <a:gd name="connsiteX1" fmla="*/ 104775 w 323850"/>
                    <a:gd name="connsiteY1" fmla="*/ 107 h 333482"/>
                    <a:gd name="connsiteX2" fmla="*/ 323850 w 323850"/>
                    <a:gd name="connsiteY2" fmla="*/ 304907 h 333482"/>
                  </a:gdLst>
                  <a:ahLst/>
                  <a:cxnLst>
                    <a:cxn ang="0">
                      <a:pos x="connsiteX0" y="connsiteY0"/>
                    </a:cxn>
                    <a:cxn ang="0">
                      <a:pos x="connsiteX1" y="connsiteY1"/>
                    </a:cxn>
                    <a:cxn ang="0">
                      <a:pos x="connsiteX2" y="connsiteY2"/>
                    </a:cxn>
                  </a:cxnLst>
                  <a:rect l="l" t="t" r="r" b="b"/>
                  <a:pathLst>
                    <a:path w="323850" h="333482">
                      <a:moveTo>
                        <a:pt x="0" y="333482"/>
                      </a:moveTo>
                      <a:cubicBezTo>
                        <a:pt x="25400" y="169176"/>
                        <a:pt x="50800" y="4870"/>
                        <a:pt x="104775" y="107"/>
                      </a:cubicBezTo>
                      <a:cubicBezTo>
                        <a:pt x="158750" y="-4656"/>
                        <a:pt x="241300" y="150125"/>
                        <a:pt x="323850" y="304907"/>
                      </a:cubicBezTo>
                    </a:path>
                  </a:pathLst>
                </a:custGeom>
                <a:noFill/>
                <a:ln w="2857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9" name="Freeform 7592">
                  <a:extLst>
                    <a:ext uri="{FF2B5EF4-FFF2-40B4-BE49-F238E27FC236}">
                      <a16:creationId xmlns:a16="http://schemas.microsoft.com/office/drawing/2014/main" id="{55B3CA1D-58C1-4375-B746-89D377D705DA}"/>
                    </a:ext>
                  </a:extLst>
                </p:cNvPr>
                <p:cNvSpPr/>
                <p:nvPr/>
              </p:nvSpPr>
              <p:spPr>
                <a:xfrm>
                  <a:off x="971550" y="0"/>
                  <a:ext cx="323850" cy="333482"/>
                </a:xfrm>
                <a:custGeom>
                  <a:avLst/>
                  <a:gdLst>
                    <a:gd name="connsiteX0" fmla="*/ 0 w 323850"/>
                    <a:gd name="connsiteY0" fmla="*/ 333482 h 333482"/>
                    <a:gd name="connsiteX1" fmla="*/ 104775 w 323850"/>
                    <a:gd name="connsiteY1" fmla="*/ 107 h 333482"/>
                    <a:gd name="connsiteX2" fmla="*/ 323850 w 323850"/>
                    <a:gd name="connsiteY2" fmla="*/ 304907 h 333482"/>
                  </a:gdLst>
                  <a:ahLst/>
                  <a:cxnLst>
                    <a:cxn ang="0">
                      <a:pos x="connsiteX0" y="connsiteY0"/>
                    </a:cxn>
                    <a:cxn ang="0">
                      <a:pos x="connsiteX1" y="connsiteY1"/>
                    </a:cxn>
                    <a:cxn ang="0">
                      <a:pos x="connsiteX2" y="connsiteY2"/>
                    </a:cxn>
                  </a:cxnLst>
                  <a:rect l="l" t="t" r="r" b="b"/>
                  <a:pathLst>
                    <a:path w="323850" h="333482">
                      <a:moveTo>
                        <a:pt x="0" y="333482"/>
                      </a:moveTo>
                      <a:cubicBezTo>
                        <a:pt x="25400" y="169176"/>
                        <a:pt x="50800" y="4870"/>
                        <a:pt x="104775" y="107"/>
                      </a:cubicBezTo>
                      <a:cubicBezTo>
                        <a:pt x="158750" y="-4656"/>
                        <a:pt x="241300" y="150125"/>
                        <a:pt x="323850" y="304907"/>
                      </a:cubicBezTo>
                    </a:path>
                  </a:pathLst>
                </a:custGeom>
                <a:noFill/>
                <a:ln w="2857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12" name="Freeform 7592">
                <a:extLst>
                  <a:ext uri="{FF2B5EF4-FFF2-40B4-BE49-F238E27FC236}">
                    <a16:creationId xmlns:a16="http://schemas.microsoft.com/office/drawing/2014/main" id="{6435F5FE-29C1-48A5-8429-6E4ABF0EF9E3}"/>
                  </a:ext>
                </a:extLst>
              </p:cNvPr>
              <p:cNvSpPr/>
              <p:nvPr/>
            </p:nvSpPr>
            <p:spPr>
              <a:xfrm>
                <a:off x="1835150" y="0"/>
                <a:ext cx="463550" cy="333375"/>
              </a:xfrm>
              <a:custGeom>
                <a:avLst/>
                <a:gdLst>
                  <a:gd name="connsiteX0" fmla="*/ 0 w 323850"/>
                  <a:gd name="connsiteY0" fmla="*/ 333482 h 333482"/>
                  <a:gd name="connsiteX1" fmla="*/ 104775 w 323850"/>
                  <a:gd name="connsiteY1" fmla="*/ 107 h 333482"/>
                  <a:gd name="connsiteX2" fmla="*/ 323850 w 323850"/>
                  <a:gd name="connsiteY2" fmla="*/ 304907 h 333482"/>
                </a:gdLst>
                <a:ahLst/>
                <a:cxnLst>
                  <a:cxn ang="0">
                    <a:pos x="connsiteX0" y="connsiteY0"/>
                  </a:cxn>
                  <a:cxn ang="0">
                    <a:pos x="connsiteX1" y="connsiteY1"/>
                  </a:cxn>
                  <a:cxn ang="0">
                    <a:pos x="connsiteX2" y="connsiteY2"/>
                  </a:cxn>
                </a:cxnLst>
                <a:rect l="l" t="t" r="r" b="b"/>
                <a:pathLst>
                  <a:path w="323850" h="333482">
                    <a:moveTo>
                      <a:pt x="0" y="333482"/>
                    </a:moveTo>
                    <a:cubicBezTo>
                      <a:pt x="25400" y="169176"/>
                      <a:pt x="50800" y="4870"/>
                      <a:pt x="104775" y="107"/>
                    </a:cubicBezTo>
                    <a:cubicBezTo>
                      <a:pt x="158750" y="-4656"/>
                      <a:pt x="241300" y="150125"/>
                      <a:pt x="323850" y="304907"/>
                    </a:cubicBezTo>
                  </a:path>
                </a:pathLst>
              </a:custGeom>
              <a:noFill/>
              <a:ln w="2857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Text" lastClr="000000"/>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BCE2A5E2-DD7E-4586-90F6-7A718D35F3BD}"/>
                  </a:ext>
                </a:extLst>
              </p:cNvPr>
              <p:cNvGrpSpPr/>
              <p:nvPr/>
            </p:nvGrpSpPr>
            <p:grpSpPr>
              <a:xfrm>
                <a:off x="0" y="228600"/>
                <a:ext cx="2359831" cy="209550"/>
                <a:chOff x="0" y="0"/>
                <a:chExt cx="2359831" cy="209550"/>
              </a:xfrm>
            </p:grpSpPr>
            <p:sp>
              <p:nvSpPr>
                <p:cNvPr id="14" name="Oval 13">
                  <a:extLst>
                    <a:ext uri="{FF2B5EF4-FFF2-40B4-BE49-F238E27FC236}">
                      <a16:creationId xmlns:a16="http://schemas.microsoft.com/office/drawing/2014/main" id="{958FB4FA-7C52-41D7-9BCD-ED56182F59B5}"/>
                    </a:ext>
                  </a:extLst>
                </p:cNvPr>
                <p:cNvSpPr/>
                <p:nvPr/>
              </p:nvSpPr>
              <p:spPr>
                <a:xfrm>
                  <a:off x="0" y="0"/>
                  <a:ext cx="200831" cy="209550"/>
                </a:xfrm>
                <a:prstGeom prst="ellipse">
                  <a:avLst/>
                </a:prstGeom>
                <a:solidFill>
                  <a:sysClr val="windowText" lastClr="000000"/>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Oval 14">
                  <a:extLst>
                    <a:ext uri="{FF2B5EF4-FFF2-40B4-BE49-F238E27FC236}">
                      <a16:creationId xmlns:a16="http://schemas.microsoft.com/office/drawing/2014/main" id="{49043F39-1C5B-4011-A506-C20E9ED75C92}"/>
                    </a:ext>
                  </a:extLst>
                </p:cNvPr>
                <p:cNvSpPr/>
                <p:nvPr/>
              </p:nvSpPr>
              <p:spPr>
                <a:xfrm>
                  <a:off x="2159000" y="0"/>
                  <a:ext cx="200831" cy="209550"/>
                </a:xfrm>
                <a:prstGeom prst="ellipse">
                  <a:avLst/>
                </a:prstGeom>
                <a:solidFill>
                  <a:srgbClr val="FF0000"/>
                </a:solid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PH"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grpSp>
      <p:pic>
        <p:nvPicPr>
          <p:cNvPr id="4" name="Picture 3">
            <a:extLst>
              <a:ext uri="{FF2B5EF4-FFF2-40B4-BE49-F238E27FC236}">
                <a16:creationId xmlns:a16="http://schemas.microsoft.com/office/drawing/2014/main" id="{6A651116-2204-451C-B438-4C3CD885B13B}"/>
              </a:ext>
            </a:extLst>
          </p:cNvPr>
          <p:cNvPicPr>
            <a:picLocks noChangeAspect="1"/>
          </p:cNvPicPr>
          <p:nvPr/>
        </p:nvPicPr>
        <p:blipFill>
          <a:blip r:embed="rId5"/>
          <a:stretch>
            <a:fillRect/>
          </a:stretch>
        </p:blipFill>
        <p:spPr>
          <a:xfrm>
            <a:off x="1905865" y="3240070"/>
            <a:ext cx="4525249" cy="1219200"/>
          </a:xfrm>
          <a:prstGeom prst="rect">
            <a:avLst/>
          </a:prstGeom>
        </p:spPr>
      </p:pic>
    </p:spTree>
    <p:extLst>
      <p:ext uri="{BB962C8B-B14F-4D97-AF65-F5344CB8AC3E}">
        <p14:creationId xmlns:p14="http://schemas.microsoft.com/office/powerpoint/2010/main" val="20693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
            <a:ext cx="8229600" cy="365760"/>
          </a:xfrm>
        </p:spPr>
        <p:txBody>
          <a:bodyPr>
            <a:normAutofit/>
          </a:bodyPr>
          <a:lstStyle/>
          <a:p>
            <a:pPr algn="l"/>
            <a:r>
              <a:rPr lang="en-US" sz="1700" b="1" dirty="0">
                <a:latin typeface="Cambria" panose="02040503050406030204" pitchFamily="18" charset="0"/>
              </a:rPr>
              <a:t>OPERATIONS ON INTEGERS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438150"/>
                <a:ext cx="8686800" cy="4343400"/>
              </a:xfrm>
            </p:spPr>
            <p:txBody>
              <a:bodyPr>
                <a:noAutofit/>
              </a:bodyPr>
              <a:lstStyle/>
              <a:p>
                <a:pPr marL="0" indent="0">
                  <a:spcAft>
                    <a:spcPts val="600"/>
                  </a:spcAft>
                  <a:buNone/>
                </a:pPr>
                <a:r>
                  <a:rPr lang="en-US" sz="2600" b="1" dirty="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ADDING SAME SIGNED NUMBERS</a:t>
                </a:r>
                <a:endParaRPr lang="en-PH" sz="2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Example 2:</a:t>
                </a:r>
                <a:r>
                  <a:rPr lang="en-US" sz="2400" dirty="0">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libri" panose="020F0502020204030204" pitchFamily="34" charset="0"/>
                        <a:cs typeface="Times New Roman" panose="02020603050405020304" pitchFamily="18" charset="0"/>
                      </a:rPr>
                      <m:t>(−</m:t>
                    </m:r>
                    <m:r>
                      <a:rPr lang="en-US" sz="2400" b="1" i="1">
                        <a:latin typeface="Cambria Math" panose="02040503050406030204" pitchFamily="18" charset="0"/>
                        <a:ea typeface="Calibri" panose="020F0502020204030204" pitchFamily="34" charset="0"/>
                        <a:cs typeface="Times New Roman" panose="02020603050405020304" pitchFamily="18" charset="0"/>
                      </a:rPr>
                      <m:t>𝟒</m:t>
                    </m:r>
                    <m:r>
                      <a:rPr lang="en-US" sz="2400" b="1" i="1">
                        <a:latin typeface="Cambria Math" panose="02040503050406030204" pitchFamily="18" charset="0"/>
                        <a:ea typeface="Calibri" panose="020F0502020204030204" pitchFamily="34" charset="0"/>
                        <a:cs typeface="Times New Roman" panose="02020603050405020304" pitchFamily="18" charset="0"/>
                      </a:rPr>
                      <m:t>)+(−</m:t>
                    </m:r>
                    <m:r>
                      <a:rPr lang="en-US" sz="2400" b="1" i="1">
                        <a:latin typeface="Cambria Math" panose="02040503050406030204" pitchFamily="18" charset="0"/>
                        <a:ea typeface="Calibri" panose="020F0502020204030204" pitchFamily="34" charset="0"/>
                        <a:cs typeface="Times New Roman" panose="02020603050405020304" pitchFamily="18" charset="0"/>
                      </a:rPr>
                      <m:t>𝟑</m:t>
                    </m:r>
                    <m:r>
                      <a:rPr lang="en-US" sz="2400" b="1" i="1">
                        <a:latin typeface="Cambria Math" panose="02040503050406030204" pitchFamily="18" charset="0"/>
                        <a:ea typeface="Calibri" panose="020F0502020204030204" pitchFamily="34" charset="0"/>
                        <a:cs typeface="Times New Roman" panose="02020603050405020304" pitchFamily="18" charset="0"/>
                      </a:rPr>
                      <m:t>)</m:t>
                    </m:r>
                  </m:oMath>
                </a14:m>
                <a:r>
                  <a:rPr lang="en-US" sz="2400" b="1" dirty="0">
                    <a:latin typeface="Calibri" panose="020F0502020204030204" pitchFamily="34" charset="0"/>
                    <a:ea typeface="Times New Roman" panose="02020603050405020304" pitchFamily="18" charset="0"/>
                    <a:cs typeface="Times New Roman" panose="02020603050405020304" pitchFamily="18" charset="0"/>
                  </a:rPr>
                  <a:t> </a:t>
                </a:r>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latin typeface="Calibri" panose="020F0502020204030204" pitchFamily="34" charset="0"/>
                    <a:ea typeface="Times New Roman" panose="02020603050405020304" pitchFamily="18" charset="0"/>
                    <a:cs typeface="Times New Roman" panose="02020603050405020304" pitchFamily="18" charset="0"/>
                  </a:rPr>
                  <a:t>Here, we are adding negative 4 and negative 3.</a:t>
                </a:r>
                <a:r>
                  <a:rPr lang="en-PH" sz="2000" dirty="0">
                    <a:latin typeface="Calibri" panose="020F0502020204030204" pitchFamily="34" charset="0"/>
                    <a:ea typeface="Times New Roman" panose="02020603050405020304" pitchFamily="18" charset="0"/>
                    <a:cs typeface="Times New Roman" panose="02020603050405020304" pitchFamily="18" charset="0"/>
                  </a:rPr>
                  <a:t> </a:t>
                </a:r>
                <a:r>
                  <a:rPr lang="en-US" sz="2400" dirty="0">
                    <a:latin typeface="Calibri" panose="020F0502020204030204" pitchFamily="34" charset="0"/>
                    <a:ea typeface="Times New Roman" panose="02020603050405020304" pitchFamily="18" charset="0"/>
                    <a:cs typeface="Times New Roman" panose="02020603050405020304" pitchFamily="18" charset="0"/>
                  </a:rPr>
                  <a:t>The starting point is at 0.</a:t>
                </a:r>
              </a:p>
              <a:p>
                <a:pPr marL="0" indent="0">
                  <a:spcAft>
                    <a:spcPts val="6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Since 4 is negative, move 4 units to the left of 0.</a:t>
                </a:r>
              </a:p>
              <a:p>
                <a:pPr marL="0" indent="0">
                  <a:spcAft>
                    <a:spcPts val="600"/>
                  </a:spcAft>
                  <a:buNone/>
                </a:pPr>
                <a:endParaRPr lang="en-PH" sz="20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600"/>
                  </a:spcAft>
                  <a:buNone/>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spcAft>
                    <a:spcPts val="600"/>
                  </a:spcAft>
                  <a:buNone/>
                </a:pPr>
                <a:endParaRPr lang="en-PH"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438150"/>
                <a:ext cx="8686800" cy="4343400"/>
              </a:xfrm>
              <a:blipFill>
                <a:blip r:embed="rId2"/>
                <a:stretch>
                  <a:fillRect l="-1263" t="-1124"/>
                </a:stretch>
              </a:blipFill>
            </p:spPr>
            <p:txBody>
              <a:bodyPr/>
              <a:lstStyle/>
              <a:p>
                <a:r>
                  <a:rPr lang="en-PH">
                    <a:noFill/>
                  </a:rPr>
                  <a:t> </a:t>
                </a:r>
              </a:p>
            </p:txBody>
          </p:sp>
        </mc:Fallback>
      </mc:AlternateContent>
      <p:pic>
        <p:nvPicPr>
          <p:cNvPr id="7" name="Picture 6">
            <a:extLst>
              <a:ext uri="{FF2B5EF4-FFF2-40B4-BE49-F238E27FC236}">
                <a16:creationId xmlns:a16="http://schemas.microsoft.com/office/drawing/2014/main" id="{97322F3D-D66C-4FA3-9630-D03259EE24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9400" y="4816171"/>
            <a:ext cx="2438400" cy="304800"/>
          </a:xfrm>
          <a:prstGeom prst="rect">
            <a:avLst/>
          </a:prstGeom>
        </p:spPr>
      </p:pic>
      <p:pic>
        <p:nvPicPr>
          <p:cNvPr id="5" name="Picture 4">
            <a:extLst>
              <a:ext uri="{FF2B5EF4-FFF2-40B4-BE49-F238E27FC236}">
                <a16:creationId xmlns:a16="http://schemas.microsoft.com/office/drawing/2014/main" id="{70CC9EF8-BF34-4944-9C89-F149051888E5}"/>
              </a:ext>
            </a:extLst>
          </p:cNvPr>
          <p:cNvPicPr>
            <a:picLocks noChangeAspect="1"/>
          </p:cNvPicPr>
          <p:nvPr/>
        </p:nvPicPr>
        <p:blipFill>
          <a:blip r:embed="rId4"/>
          <a:stretch>
            <a:fillRect/>
          </a:stretch>
        </p:blipFill>
        <p:spPr>
          <a:xfrm>
            <a:off x="2143181" y="2114550"/>
            <a:ext cx="4519349" cy="728764"/>
          </a:xfrm>
          <a:prstGeom prst="rect">
            <a:avLst/>
          </a:prstGeom>
        </p:spPr>
      </p:pic>
      <p:pic>
        <p:nvPicPr>
          <p:cNvPr id="6" name="Picture 5">
            <a:extLst>
              <a:ext uri="{FF2B5EF4-FFF2-40B4-BE49-F238E27FC236}">
                <a16:creationId xmlns:a16="http://schemas.microsoft.com/office/drawing/2014/main" id="{D848EB96-CAE1-4BBF-8BA7-4F2370077E7E}"/>
              </a:ext>
            </a:extLst>
          </p:cNvPr>
          <p:cNvPicPr>
            <a:picLocks noChangeAspect="1"/>
          </p:cNvPicPr>
          <p:nvPr/>
        </p:nvPicPr>
        <p:blipFill>
          <a:blip r:embed="rId5"/>
          <a:stretch>
            <a:fillRect/>
          </a:stretch>
        </p:blipFill>
        <p:spPr>
          <a:xfrm>
            <a:off x="2143181" y="3667783"/>
            <a:ext cx="4561450" cy="745769"/>
          </a:xfrm>
          <a:prstGeom prst="rect">
            <a:avLst/>
          </a:prstGeom>
        </p:spPr>
      </p:pic>
    </p:spTree>
    <p:extLst>
      <p:ext uri="{BB962C8B-B14F-4D97-AF65-F5344CB8AC3E}">
        <p14:creationId xmlns:p14="http://schemas.microsoft.com/office/powerpoint/2010/main" val="1819608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2135</Words>
  <Application>Microsoft Office PowerPoint</Application>
  <PresentationFormat>On-screen Show (16:9)</PresentationFormat>
  <Paragraphs>408</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Cambria</vt:lpstr>
      <vt:lpstr>Cambria Math</vt:lpstr>
      <vt:lpstr>Office Theme</vt:lpstr>
      <vt:lpstr>Operation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lpstr>OPERATIONS ON INTEGERS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2022-05-17T17:34:54Z</dcterms:created>
  <dcterms:modified xsi:type="dcterms:W3CDTF">2022-05-17T17:37:27Z</dcterms:modified>
</cp:coreProperties>
</file>